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1"/>
  </p:sldMasterIdLst>
  <p:notesMasterIdLst>
    <p:notesMasterId r:id="rId29"/>
  </p:notesMasterIdLst>
  <p:sldIdLst>
    <p:sldId id="256" r:id="rId2"/>
    <p:sldId id="257" r:id="rId3"/>
    <p:sldId id="283" r:id="rId4"/>
    <p:sldId id="261" r:id="rId5"/>
    <p:sldId id="280" r:id="rId6"/>
    <p:sldId id="284" r:id="rId7"/>
    <p:sldId id="281" r:id="rId8"/>
    <p:sldId id="285" r:id="rId9"/>
    <p:sldId id="259" r:id="rId10"/>
    <p:sldId id="260" r:id="rId11"/>
    <p:sldId id="270" r:id="rId12"/>
    <p:sldId id="286" r:id="rId13"/>
    <p:sldId id="258" r:id="rId14"/>
    <p:sldId id="262" r:id="rId15"/>
    <p:sldId id="263" r:id="rId16"/>
    <p:sldId id="271" r:id="rId17"/>
    <p:sldId id="264" r:id="rId18"/>
    <p:sldId id="272" r:id="rId19"/>
    <p:sldId id="265" r:id="rId20"/>
    <p:sldId id="273" r:id="rId21"/>
    <p:sldId id="266" r:id="rId22"/>
    <p:sldId id="274" r:id="rId23"/>
    <p:sldId id="268" r:id="rId24"/>
    <p:sldId id="276" r:id="rId25"/>
    <p:sldId id="269" r:id="rId26"/>
    <p:sldId id="289" r:id="rId27"/>
    <p:sldId id="288"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nica Steinisch" initials="MOU" lastIdx="1" clrIdx="0">
    <p:extLst>
      <p:ext uri="{19B8F6BF-5375-455C-9EA6-DF929625EA0E}">
        <p15:presenceInfo xmlns:p15="http://schemas.microsoft.com/office/powerpoint/2012/main" userId="Monica Steinisc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1B5F"/>
    <a:srgbClr val="012373"/>
    <a:srgbClr val="002F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68"/>
    <p:restoredTop sz="73675"/>
  </p:normalViewPr>
  <p:slideViewPr>
    <p:cSldViewPr snapToGrid="0">
      <p:cViewPr varScale="1">
        <p:scale>
          <a:sx n="70" d="100"/>
          <a:sy n="70" d="100"/>
        </p:scale>
        <p:origin x="79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FA63A3-A296-B24D-8BA9-2E675D5F165D}" type="datetimeFigureOut">
              <a:rPr lang="en-US" smtClean="0"/>
              <a:t>10/30/24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1CB275-03E2-C34F-B345-D60C5274D5E6}" type="slidenum">
              <a:rPr lang="en-US" smtClean="0"/>
              <a:t>‹#›</a:t>
            </a:fld>
            <a:endParaRPr lang="en-US"/>
          </a:p>
        </p:txBody>
      </p:sp>
    </p:spTree>
    <p:extLst>
      <p:ext uri="{BB962C8B-B14F-4D97-AF65-F5344CB8AC3E}">
        <p14:creationId xmlns:p14="http://schemas.microsoft.com/office/powerpoint/2010/main" val="469994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571CB275-03E2-C34F-B345-D60C5274D5E6}" type="slidenum">
              <a:rPr lang="en-US" smtClean="0"/>
              <a:t>1</a:t>
            </a:fld>
            <a:endParaRPr lang="en-US"/>
          </a:p>
        </p:txBody>
      </p:sp>
    </p:spTree>
    <p:extLst>
      <p:ext uri="{BB962C8B-B14F-4D97-AF65-F5344CB8AC3E}">
        <p14:creationId xmlns:p14="http://schemas.microsoft.com/office/powerpoint/2010/main" val="3392846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1CB275-03E2-C34F-B345-D60C5274D5E6}" type="slidenum">
              <a:rPr lang="en-US" smtClean="0"/>
              <a:t>13</a:t>
            </a:fld>
            <a:endParaRPr lang="en-US"/>
          </a:p>
        </p:txBody>
      </p:sp>
    </p:spTree>
    <p:extLst>
      <p:ext uri="{BB962C8B-B14F-4D97-AF65-F5344CB8AC3E}">
        <p14:creationId xmlns:p14="http://schemas.microsoft.com/office/powerpoint/2010/main" val="2542493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1CB275-03E2-C34F-B345-D60C5274D5E6}" type="slidenum">
              <a:rPr lang="en-US" smtClean="0"/>
              <a:t>14</a:t>
            </a:fld>
            <a:endParaRPr lang="en-US"/>
          </a:p>
        </p:txBody>
      </p:sp>
    </p:spTree>
    <p:extLst>
      <p:ext uri="{BB962C8B-B14F-4D97-AF65-F5344CB8AC3E}">
        <p14:creationId xmlns:p14="http://schemas.microsoft.com/office/powerpoint/2010/main" val="277794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0" dirty="0">
                <a:effectLst/>
                <a:latin typeface="Calibri" panose="020F0502020204030204" pitchFamily="34" charset="0"/>
                <a:ea typeface="DengXian" panose="02010600030101010101" pitchFamily="2" charset="-122"/>
                <a:cs typeface="Calibri" panose="020F0502020204030204" pitchFamily="34" charset="0"/>
              </a:rPr>
              <a:t>Click to add notes</a:t>
            </a:r>
          </a:p>
          <a:p>
            <a:endParaRPr lang="en-US" dirty="0"/>
          </a:p>
        </p:txBody>
      </p:sp>
      <p:sp>
        <p:nvSpPr>
          <p:cNvPr id="4" name="Slide Number Placeholder 3"/>
          <p:cNvSpPr>
            <a:spLocks noGrp="1"/>
          </p:cNvSpPr>
          <p:nvPr>
            <p:ph type="sldNum" sz="quarter" idx="5"/>
          </p:nvPr>
        </p:nvSpPr>
        <p:spPr/>
        <p:txBody>
          <a:bodyPr/>
          <a:lstStyle/>
          <a:p>
            <a:fld id="{571CB275-03E2-C34F-B345-D60C5274D5E6}" type="slidenum">
              <a:rPr lang="en-US" smtClean="0"/>
              <a:t>15</a:t>
            </a:fld>
            <a:endParaRPr lang="en-US"/>
          </a:p>
        </p:txBody>
      </p:sp>
    </p:spTree>
    <p:extLst>
      <p:ext uri="{BB962C8B-B14F-4D97-AF65-F5344CB8AC3E}">
        <p14:creationId xmlns:p14="http://schemas.microsoft.com/office/powerpoint/2010/main" val="3839588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0" dirty="0">
                <a:effectLst/>
                <a:latin typeface="Calibri" panose="020F0502020204030204" pitchFamily="34" charset="0"/>
                <a:ea typeface="DengXian" panose="02010600030101010101" pitchFamily="2" charset="-122"/>
                <a:cs typeface="Calibri" panose="020F0502020204030204" pitchFamily="34" charset="0"/>
              </a:rPr>
              <a:t>Click to add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Calibri" panose="020F0502020204030204" pitchFamily="34" charset="0"/>
              <a:ea typeface="DengXia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71CB275-03E2-C34F-B345-D60C5274D5E6}" type="slidenum">
              <a:rPr lang="en-US" smtClean="0"/>
              <a:t>16</a:t>
            </a:fld>
            <a:endParaRPr lang="en-US"/>
          </a:p>
        </p:txBody>
      </p:sp>
    </p:spTree>
    <p:extLst>
      <p:ext uri="{BB962C8B-B14F-4D97-AF65-F5344CB8AC3E}">
        <p14:creationId xmlns:p14="http://schemas.microsoft.com/office/powerpoint/2010/main" val="1974754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DengXian" panose="02010600030101010101" pitchFamily="2" charset="-122"/>
                <a:cs typeface="Calibri" panose="020F0502020204030204" pitchFamily="34" charset="0"/>
              </a:rPr>
              <a:t>Click to add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Calibri" panose="020F0502020204030204" pitchFamily="34" charset="0"/>
              <a:ea typeface="DengXian" panose="02010600030101010101" pitchFamily="2"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effectLst/>
              </a:rPr>
              <a:t> </a:t>
            </a:r>
            <a:r>
              <a:rPr lang="en-US" sz="1800" dirty="0">
                <a:effectLst/>
                <a:latin typeface="Calibri" panose="020F0502020204030204" pitchFamily="34" charset="0"/>
                <a:ea typeface="DengXian" panose="02010600030101010101" pitchFamily="2" charset="-122"/>
              </a:rPr>
              <a:t> </a:t>
            </a:r>
            <a:endParaRPr lang="en-US" dirty="0"/>
          </a:p>
        </p:txBody>
      </p:sp>
      <p:sp>
        <p:nvSpPr>
          <p:cNvPr id="4" name="Slide Number Placeholder 3"/>
          <p:cNvSpPr>
            <a:spLocks noGrp="1"/>
          </p:cNvSpPr>
          <p:nvPr>
            <p:ph type="sldNum" sz="quarter" idx="5"/>
          </p:nvPr>
        </p:nvSpPr>
        <p:spPr/>
        <p:txBody>
          <a:bodyPr/>
          <a:lstStyle/>
          <a:p>
            <a:fld id="{571CB275-03E2-C34F-B345-D60C5274D5E6}" type="slidenum">
              <a:rPr lang="en-US" smtClean="0"/>
              <a:t>17</a:t>
            </a:fld>
            <a:endParaRPr lang="en-US"/>
          </a:p>
        </p:txBody>
      </p:sp>
    </p:spTree>
    <p:extLst>
      <p:ext uri="{BB962C8B-B14F-4D97-AF65-F5344CB8AC3E}">
        <p14:creationId xmlns:p14="http://schemas.microsoft.com/office/powerpoint/2010/main" val="260833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71CB275-03E2-C34F-B345-D60C5274D5E6}" type="slidenum">
              <a:rPr lang="en-US" smtClean="0"/>
              <a:t>18</a:t>
            </a:fld>
            <a:endParaRPr lang="en-US"/>
          </a:p>
        </p:txBody>
      </p:sp>
    </p:spTree>
    <p:extLst>
      <p:ext uri="{BB962C8B-B14F-4D97-AF65-F5344CB8AC3E}">
        <p14:creationId xmlns:p14="http://schemas.microsoft.com/office/powerpoint/2010/main" val="18902457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71CB275-03E2-C34F-B345-D60C5274D5E6}" type="slidenum">
              <a:rPr lang="en-US" smtClean="0"/>
              <a:t>19</a:t>
            </a:fld>
            <a:endParaRPr lang="en-US"/>
          </a:p>
        </p:txBody>
      </p:sp>
    </p:spTree>
    <p:extLst>
      <p:ext uri="{BB962C8B-B14F-4D97-AF65-F5344CB8AC3E}">
        <p14:creationId xmlns:p14="http://schemas.microsoft.com/office/powerpoint/2010/main" val="3207643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Number of Non-English Speaking Households Continues to Rise in the United States: https://</a:t>
            </a:r>
            <a:r>
              <a:rPr lang="en-US" dirty="0" err="1"/>
              <a:t>slator.com</a:t>
            </a:r>
            <a:r>
              <a:rPr lang="en-US" dirty="0"/>
              <a:t>/number-non-english-speaking-households-continues-to-rise-united-states/ </a:t>
            </a:r>
          </a:p>
        </p:txBody>
      </p:sp>
      <p:sp>
        <p:nvSpPr>
          <p:cNvPr id="4" name="Slide Number Placeholder 3"/>
          <p:cNvSpPr>
            <a:spLocks noGrp="1"/>
          </p:cNvSpPr>
          <p:nvPr>
            <p:ph type="sldNum" sz="quarter" idx="5"/>
          </p:nvPr>
        </p:nvSpPr>
        <p:spPr/>
        <p:txBody>
          <a:bodyPr/>
          <a:lstStyle/>
          <a:p>
            <a:fld id="{571CB275-03E2-C34F-B345-D60C5274D5E6}" type="slidenum">
              <a:rPr lang="en-US" smtClean="0"/>
              <a:t>20</a:t>
            </a:fld>
            <a:endParaRPr lang="en-US"/>
          </a:p>
        </p:txBody>
      </p:sp>
    </p:spTree>
    <p:extLst>
      <p:ext uri="{BB962C8B-B14F-4D97-AF65-F5344CB8AC3E}">
        <p14:creationId xmlns:p14="http://schemas.microsoft.com/office/powerpoint/2010/main" val="6168232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rtl="0">
              <a:spcBef>
                <a:spcPts val="600"/>
              </a:spcBef>
              <a:spcAft>
                <a:spcPts val="0"/>
              </a:spcAft>
              <a:buFont typeface="Symbol" pitchFamily="2" charset="2"/>
              <a:buNone/>
            </a:pPr>
            <a:r>
              <a:rPr lang="en-US" sz="1800" kern="100" dirty="0">
                <a:effectLst/>
                <a:latin typeface="Calibri" panose="020F0502020204030204" pitchFamily="34" charset="0"/>
                <a:ea typeface="DengXian" panose="02010600030101010101" pitchFamily="2" charset="-122"/>
                <a:cs typeface="Arial" panose="020B0604020202020204" pitchFamily="34" charset="0"/>
              </a:rPr>
              <a:t>Click to add notes</a:t>
            </a:r>
          </a:p>
        </p:txBody>
      </p:sp>
      <p:sp>
        <p:nvSpPr>
          <p:cNvPr id="4" name="Slide Number Placeholder 3"/>
          <p:cNvSpPr>
            <a:spLocks noGrp="1"/>
          </p:cNvSpPr>
          <p:nvPr>
            <p:ph type="sldNum" sz="quarter" idx="5"/>
          </p:nvPr>
        </p:nvSpPr>
        <p:spPr/>
        <p:txBody>
          <a:bodyPr/>
          <a:lstStyle/>
          <a:p>
            <a:fld id="{571CB275-03E2-C34F-B345-D60C5274D5E6}" type="slidenum">
              <a:rPr lang="en-US" smtClean="0"/>
              <a:t>21</a:t>
            </a:fld>
            <a:endParaRPr lang="en-US"/>
          </a:p>
        </p:txBody>
      </p:sp>
    </p:spTree>
    <p:extLst>
      <p:ext uri="{BB962C8B-B14F-4D97-AF65-F5344CB8AC3E}">
        <p14:creationId xmlns:p14="http://schemas.microsoft.com/office/powerpoint/2010/main" val="12283159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rtl="0">
              <a:spcBef>
                <a:spcPts val="600"/>
              </a:spcBef>
              <a:spcAft>
                <a:spcPts val="0"/>
              </a:spcAft>
              <a:buFont typeface="Symbol" pitchFamily="2" charset="2"/>
              <a:buNone/>
            </a:pPr>
            <a:r>
              <a:rPr lang="en-US" sz="1800" kern="100" dirty="0">
                <a:effectLst/>
                <a:latin typeface="Calibri" panose="020F0502020204030204" pitchFamily="34" charset="0"/>
                <a:ea typeface="DengXian" panose="02010600030101010101" pitchFamily="2" charset="-122"/>
                <a:cs typeface="Arial" panose="020B0604020202020204" pitchFamily="34" charset="0"/>
              </a:rPr>
              <a:t>Click to add notes</a:t>
            </a:r>
          </a:p>
        </p:txBody>
      </p:sp>
      <p:sp>
        <p:nvSpPr>
          <p:cNvPr id="4" name="Slide Number Placeholder 3"/>
          <p:cNvSpPr>
            <a:spLocks noGrp="1"/>
          </p:cNvSpPr>
          <p:nvPr>
            <p:ph type="sldNum" sz="quarter" idx="5"/>
          </p:nvPr>
        </p:nvSpPr>
        <p:spPr/>
        <p:txBody>
          <a:bodyPr/>
          <a:lstStyle/>
          <a:p>
            <a:fld id="{571CB275-03E2-C34F-B345-D60C5274D5E6}" type="slidenum">
              <a:rPr lang="en-US" smtClean="0"/>
              <a:t>22</a:t>
            </a:fld>
            <a:endParaRPr lang="en-US"/>
          </a:p>
        </p:txBody>
      </p:sp>
    </p:spTree>
    <p:extLst>
      <p:ext uri="{BB962C8B-B14F-4D97-AF65-F5344CB8AC3E}">
        <p14:creationId xmlns:p14="http://schemas.microsoft.com/office/powerpoint/2010/main" val="3731812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1CB275-03E2-C34F-B345-D60C5274D5E6}" type="slidenum">
              <a:rPr lang="en-US" smtClean="0"/>
              <a:t>3</a:t>
            </a:fld>
            <a:endParaRPr lang="en-US"/>
          </a:p>
        </p:txBody>
      </p:sp>
    </p:spTree>
    <p:extLst>
      <p:ext uri="{BB962C8B-B14F-4D97-AF65-F5344CB8AC3E}">
        <p14:creationId xmlns:p14="http://schemas.microsoft.com/office/powerpoint/2010/main" val="4119120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rtl="0">
              <a:spcBef>
                <a:spcPts val="600"/>
              </a:spcBef>
              <a:spcAft>
                <a:spcPts val="0"/>
              </a:spcAft>
              <a:buFont typeface="Symbol" pitchFamily="2" charset="2"/>
              <a:buNone/>
            </a:pPr>
            <a:r>
              <a:rPr lang="en-US" sz="1800" kern="100" dirty="0">
                <a:effectLst/>
                <a:latin typeface="Calibri" panose="020F0502020204030204" pitchFamily="34" charset="0"/>
                <a:ea typeface="DengXian" panose="02010600030101010101" pitchFamily="2" charset="-122"/>
                <a:cs typeface="Arial" panose="020B0604020202020204" pitchFamily="34" charset="0"/>
              </a:rPr>
              <a:t>Click to add notes</a:t>
            </a:r>
          </a:p>
        </p:txBody>
      </p:sp>
      <p:sp>
        <p:nvSpPr>
          <p:cNvPr id="4" name="Slide Number Placeholder 3"/>
          <p:cNvSpPr>
            <a:spLocks noGrp="1"/>
          </p:cNvSpPr>
          <p:nvPr>
            <p:ph type="sldNum" sz="quarter" idx="5"/>
          </p:nvPr>
        </p:nvSpPr>
        <p:spPr/>
        <p:txBody>
          <a:bodyPr/>
          <a:lstStyle/>
          <a:p>
            <a:fld id="{571CB275-03E2-C34F-B345-D60C5274D5E6}" type="slidenum">
              <a:rPr lang="en-US" smtClean="0"/>
              <a:t>23</a:t>
            </a:fld>
            <a:endParaRPr lang="en-US"/>
          </a:p>
        </p:txBody>
      </p:sp>
    </p:spTree>
    <p:extLst>
      <p:ext uri="{BB962C8B-B14F-4D97-AF65-F5344CB8AC3E}">
        <p14:creationId xmlns:p14="http://schemas.microsoft.com/office/powerpoint/2010/main" val="24433438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rtl="0">
              <a:spcBef>
                <a:spcPts val="600"/>
              </a:spcBef>
              <a:spcAft>
                <a:spcPts val="0"/>
              </a:spcAft>
              <a:buFont typeface="Arial" panose="020B0604020202020204" pitchFamily="34" charset="0"/>
              <a:buNone/>
            </a:pPr>
            <a:r>
              <a:rPr lang="en-US" sz="1800" kern="100" dirty="0">
                <a:effectLst/>
                <a:latin typeface="Calibri" panose="020F0502020204030204" pitchFamily="34" charset="0"/>
                <a:ea typeface="DengXian" panose="02010600030101010101" pitchFamily="2" charset="-122"/>
                <a:cs typeface="Arial" panose="020B0604020202020204" pitchFamily="34" charset="0"/>
              </a:rPr>
              <a:t>Click to add notes</a:t>
            </a:r>
          </a:p>
        </p:txBody>
      </p:sp>
      <p:sp>
        <p:nvSpPr>
          <p:cNvPr id="4" name="Slide Number Placeholder 3"/>
          <p:cNvSpPr>
            <a:spLocks noGrp="1"/>
          </p:cNvSpPr>
          <p:nvPr>
            <p:ph type="sldNum" sz="quarter" idx="5"/>
          </p:nvPr>
        </p:nvSpPr>
        <p:spPr/>
        <p:txBody>
          <a:bodyPr/>
          <a:lstStyle/>
          <a:p>
            <a:fld id="{571CB275-03E2-C34F-B345-D60C5274D5E6}" type="slidenum">
              <a:rPr lang="en-US" smtClean="0"/>
              <a:t>24</a:t>
            </a:fld>
            <a:endParaRPr lang="en-US"/>
          </a:p>
        </p:txBody>
      </p:sp>
    </p:spTree>
    <p:extLst>
      <p:ext uri="{BB962C8B-B14F-4D97-AF65-F5344CB8AC3E}">
        <p14:creationId xmlns:p14="http://schemas.microsoft.com/office/powerpoint/2010/main" val="33825362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rtl="0">
              <a:spcBef>
                <a:spcPts val="600"/>
              </a:spcBef>
              <a:spcAft>
                <a:spcPts val="0"/>
              </a:spcAft>
              <a:buFont typeface="Symbol" pitchFamily="2" charset="2"/>
              <a:buNone/>
            </a:pPr>
            <a:r>
              <a:rPr lang="en-US" sz="1800" kern="100" dirty="0">
                <a:effectLst/>
                <a:latin typeface="Calibri" panose="020F0502020204030204" pitchFamily="34" charset="0"/>
                <a:ea typeface="DengXian" panose="02010600030101010101" pitchFamily="2" charset="-122"/>
                <a:cs typeface="Arial" panose="020B0604020202020204" pitchFamily="34" charset="0"/>
              </a:rPr>
              <a:t>Click to add notes</a:t>
            </a:r>
          </a:p>
        </p:txBody>
      </p:sp>
      <p:sp>
        <p:nvSpPr>
          <p:cNvPr id="4" name="Slide Number Placeholder 3"/>
          <p:cNvSpPr>
            <a:spLocks noGrp="1"/>
          </p:cNvSpPr>
          <p:nvPr>
            <p:ph type="sldNum" sz="quarter" idx="5"/>
          </p:nvPr>
        </p:nvSpPr>
        <p:spPr/>
        <p:txBody>
          <a:bodyPr/>
          <a:lstStyle/>
          <a:p>
            <a:fld id="{571CB275-03E2-C34F-B345-D60C5274D5E6}" type="slidenum">
              <a:rPr lang="en-US" smtClean="0"/>
              <a:t>25</a:t>
            </a:fld>
            <a:endParaRPr lang="en-US"/>
          </a:p>
        </p:txBody>
      </p:sp>
    </p:spTree>
    <p:extLst>
      <p:ext uri="{BB962C8B-B14F-4D97-AF65-F5344CB8AC3E}">
        <p14:creationId xmlns:p14="http://schemas.microsoft.com/office/powerpoint/2010/main" val="17046110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1CB275-03E2-C34F-B345-D60C5274D5E6}" type="slidenum">
              <a:rPr lang="en-US" smtClean="0"/>
              <a:t>26</a:t>
            </a:fld>
            <a:endParaRPr lang="en-US"/>
          </a:p>
        </p:txBody>
      </p:sp>
    </p:spTree>
    <p:extLst>
      <p:ext uri="{BB962C8B-B14F-4D97-AF65-F5344CB8AC3E}">
        <p14:creationId xmlns:p14="http://schemas.microsoft.com/office/powerpoint/2010/main" val="38193371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rtl="0">
              <a:spcBef>
                <a:spcPts val="600"/>
              </a:spcBef>
              <a:spcAft>
                <a:spcPts val="0"/>
              </a:spcAft>
              <a:buFont typeface="Symbol" pitchFamily="2" charset="2"/>
              <a:buNone/>
            </a:pPr>
            <a:r>
              <a:rPr lang="en-US" sz="1800" kern="100" dirty="0">
                <a:effectLst/>
                <a:latin typeface="Calibri" panose="020F0502020204030204" pitchFamily="34" charset="0"/>
                <a:ea typeface="DengXian" panose="02010600030101010101" pitchFamily="2" charset="-122"/>
                <a:cs typeface="Arial" panose="020B0604020202020204" pitchFamily="34" charset="0"/>
              </a:rPr>
              <a:t>Click to add notes</a:t>
            </a:r>
          </a:p>
        </p:txBody>
      </p:sp>
      <p:sp>
        <p:nvSpPr>
          <p:cNvPr id="4" name="Slide Number Placeholder 3"/>
          <p:cNvSpPr>
            <a:spLocks noGrp="1"/>
          </p:cNvSpPr>
          <p:nvPr>
            <p:ph type="sldNum" sz="quarter" idx="5"/>
          </p:nvPr>
        </p:nvSpPr>
        <p:spPr/>
        <p:txBody>
          <a:bodyPr/>
          <a:lstStyle/>
          <a:p>
            <a:fld id="{571CB275-03E2-C34F-B345-D60C5274D5E6}" type="slidenum">
              <a:rPr lang="en-US" smtClean="0"/>
              <a:t>27</a:t>
            </a:fld>
            <a:endParaRPr lang="en-US"/>
          </a:p>
        </p:txBody>
      </p:sp>
    </p:spTree>
    <p:extLst>
      <p:ext uri="{BB962C8B-B14F-4D97-AF65-F5344CB8AC3E}">
        <p14:creationId xmlns:p14="http://schemas.microsoft.com/office/powerpoint/2010/main" val="2271766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to add notes</a:t>
            </a:r>
          </a:p>
        </p:txBody>
      </p:sp>
      <p:sp>
        <p:nvSpPr>
          <p:cNvPr id="4" name="Slide Number Placeholder 3"/>
          <p:cNvSpPr>
            <a:spLocks noGrp="1"/>
          </p:cNvSpPr>
          <p:nvPr>
            <p:ph type="sldNum" sz="quarter" idx="5"/>
          </p:nvPr>
        </p:nvSpPr>
        <p:spPr/>
        <p:txBody>
          <a:bodyPr/>
          <a:lstStyle/>
          <a:p>
            <a:fld id="{571CB275-03E2-C34F-B345-D60C5274D5E6}" type="slidenum">
              <a:rPr lang="en-US" smtClean="0"/>
              <a:t>4</a:t>
            </a:fld>
            <a:endParaRPr lang="en-US"/>
          </a:p>
        </p:txBody>
      </p:sp>
    </p:spTree>
    <p:extLst>
      <p:ext uri="{BB962C8B-B14F-4D97-AF65-F5344CB8AC3E}">
        <p14:creationId xmlns:p14="http://schemas.microsoft.com/office/powerpoint/2010/main" val="3871263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none" kern="100" dirty="0">
                <a:solidFill>
                  <a:srgbClr val="92D050"/>
                </a:solidFill>
                <a:ea typeface="DengXian" panose="02010600030101010101" pitchFamily="2" charset="-122"/>
                <a:cs typeface="Arial" panose="020B0604020202020204" pitchFamily="34" charset="0"/>
              </a:rPr>
              <a:t>Computer, tablet and smartphone warranties: Understanding and exercising your rights</a:t>
            </a:r>
            <a:r>
              <a:rPr lang="en-US" sz="1200" b="1" u="none" kern="100" dirty="0">
                <a:solidFill>
                  <a:srgbClr val="92D050"/>
                </a:solidFill>
                <a:ea typeface="DengXian" panose="02010600030101010101" pitchFamily="2" charset="-122"/>
                <a:cs typeface="Arial" panose="020B0604020202020204" pitchFamily="34" charset="0"/>
                <a:sym typeface="Wingdings" pitchFamily="2" charset="2"/>
              </a:rPr>
              <a:t>:</a:t>
            </a:r>
            <a:r>
              <a:rPr lang="en-US" sz="1200" b="1" u="none" kern="100" dirty="0">
                <a:solidFill>
                  <a:srgbClr val="92D050"/>
                </a:solidFill>
                <a:ea typeface="DengXian" panose="02010600030101010101" pitchFamily="2" charset="-122"/>
                <a:cs typeface="Arial" panose="020B0604020202020204" pitchFamily="34" charset="0"/>
              </a:rPr>
              <a:t> </a:t>
            </a:r>
            <a:r>
              <a:rPr lang="en-US" dirty="0"/>
              <a:t>https://</a:t>
            </a:r>
            <a:r>
              <a:rPr lang="en-US" dirty="0" err="1"/>
              <a:t>www.consumer-action.org</a:t>
            </a:r>
            <a:r>
              <a:rPr lang="en-US" dirty="0"/>
              <a:t>/downloads/</a:t>
            </a:r>
            <a:r>
              <a:rPr lang="en-US" dirty="0" err="1"/>
              <a:t>english</a:t>
            </a:r>
            <a:r>
              <a:rPr lang="en-US" dirty="0"/>
              <a:t>/Device_Warranties_2024_EN.pdf</a:t>
            </a:r>
          </a:p>
          <a:p>
            <a:endParaRPr lang="en-US" dirty="0"/>
          </a:p>
          <a:p>
            <a:r>
              <a:rPr lang="en-US" sz="1200" b="1" u="none" kern="100" dirty="0">
                <a:solidFill>
                  <a:srgbClr val="92D050"/>
                </a:solidFill>
                <a:ea typeface="DengXian" panose="02010600030101010101" pitchFamily="2" charset="-122"/>
                <a:cs typeface="Arial" panose="020B0604020202020204" pitchFamily="34" charset="0"/>
              </a:rPr>
              <a:t>Computer, tablet and smartphone warranties: Understanding and exercising your rights (links to translations)</a:t>
            </a:r>
            <a:r>
              <a:rPr lang="en-US" sz="1200" b="1" u="none" kern="100" dirty="0">
                <a:solidFill>
                  <a:srgbClr val="92D050"/>
                </a:solidFill>
                <a:ea typeface="DengXian" panose="02010600030101010101" pitchFamily="2" charset="-122"/>
                <a:cs typeface="Arial" panose="020B0604020202020204" pitchFamily="34" charset="0"/>
                <a:sym typeface="Wingdings" pitchFamily="2" charset="2"/>
              </a:rPr>
              <a:t>:</a:t>
            </a:r>
            <a:r>
              <a:rPr lang="en-US" sz="1200" b="1" u="none" kern="100" dirty="0">
                <a:solidFill>
                  <a:srgbClr val="92D050"/>
                </a:solidFill>
                <a:ea typeface="DengXian" panose="02010600030101010101" pitchFamily="2" charset="-122"/>
                <a:cs typeface="Arial" panose="020B0604020202020204" pitchFamily="34" charset="0"/>
              </a:rPr>
              <a:t> </a:t>
            </a:r>
            <a:r>
              <a:rPr lang="en-US" dirty="0"/>
              <a:t>https://</a:t>
            </a:r>
            <a:r>
              <a:rPr lang="en-US" dirty="0" err="1"/>
              <a:t>www.consumer-action.org</a:t>
            </a:r>
            <a:r>
              <a:rPr lang="en-US" dirty="0"/>
              <a:t>/</a:t>
            </a:r>
            <a:r>
              <a:rPr lang="en-US" dirty="0" err="1"/>
              <a:t>english</a:t>
            </a:r>
            <a:r>
              <a:rPr lang="en-US" dirty="0"/>
              <a:t>/articles/</a:t>
            </a:r>
            <a:r>
              <a:rPr lang="en-US" dirty="0" err="1"/>
              <a:t>Smartphone_Warranties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00" dirty="0">
              <a:ea typeface="DengXian" panose="02010600030101010101" pitchFamily="2" charset="-122"/>
              <a:cs typeface="Arial" panose="020B0604020202020204" pitchFamily="34" charset="0"/>
            </a:endParaRPr>
          </a:p>
        </p:txBody>
      </p:sp>
      <p:sp>
        <p:nvSpPr>
          <p:cNvPr id="4" name="Slide Number Placeholder 3"/>
          <p:cNvSpPr>
            <a:spLocks noGrp="1"/>
          </p:cNvSpPr>
          <p:nvPr>
            <p:ph type="sldNum" sz="quarter" idx="5"/>
          </p:nvPr>
        </p:nvSpPr>
        <p:spPr/>
        <p:txBody>
          <a:bodyPr/>
          <a:lstStyle/>
          <a:p>
            <a:fld id="{571CB275-03E2-C34F-B345-D60C5274D5E6}" type="slidenum">
              <a:rPr lang="en-US" smtClean="0"/>
              <a:t>5</a:t>
            </a:fld>
            <a:endParaRPr lang="en-US"/>
          </a:p>
        </p:txBody>
      </p:sp>
    </p:spTree>
    <p:extLst>
      <p:ext uri="{BB962C8B-B14F-4D97-AF65-F5344CB8AC3E}">
        <p14:creationId xmlns:p14="http://schemas.microsoft.com/office/powerpoint/2010/main" val="1708622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none" kern="100" dirty="0">
                <a:solidFill>
                  <a:srgbClr val="92D050"/>
                </a:solidFill>
                <a:ea typeface="DengXian" panose="02010600030101010101" pitchFamily="2" charset="-122"/>
                <a:cs typeface="Arial" panose="020B0604020202020204" pitchFamily="34" charset="0"/>
              </a:rPr>
              <a:t>What to know about computer, tablet and smartphone warranties: </a:t>
            </a:r>
            <a:r>
              <a:rPr lang="en-US" sz="1200" b="0" u="none" kern="100" dirty="0">
                <a:solidFill>
                  <a:srgbClr val="92D050"/>
                </a:solidFill>
                <a:ea typeface="DengXian" panose="02010600030101010101" pitchFamily="2" charset="-122"/>
                <a:cs typeface="Arial" panose="020B0604020202020204" pitchFamily="34" charset="0"/>
              </a:rPr>
              <a:t>https://</a:t>
            </a:r>
            <a:r>
              <a:rPr lang="en-US" sz="1200" b="0" u="none" kern="100" dirty="0" err="1">
                <a:solidFill>
                  <a:srgbClr val="92D050"/>
                </a:solidFill>
                <a:ea typeface="DengXian" panose="02010600030101010101" pitchFamily="2" charset="-122"/>
                <a:cs typeface="Arial" panose="020B0604020202020204" pitchFamily="34" charset="0"/>
              </a:rPr>
              <a:t>www.consumer-action.org</a:t>
            </a:r>
            <a:r>
              <a:rPr lang="en-US" sz="1200" b="0" u="none" kern="100" dirty="0">
                <a:solidFill>
                  <a:srgbClr val="92D050"/>
                </a:solidFill>
                <a:ea typeface="DengXian" panose="02010600030101010101" pitchFamily="2" charset="-122"/>
                <a:cs typeface="Arial" panose="020B0604020202020204" pitchFamily="34" charset="0"/>
              </a:rPr>
              <a:t>/</a:t>
            </a:r>
            <a:r>
              <a:rPr lang="en-US" sz="1200" b="0" u="none" kern="100" dirty="0" err="1">
                <a:solidFill>
                  <a:srgbClr val="92D050"/>
                </a:solidFill>
                <a:ea typeface="DengXian" panose="02010600030101010101" pitchFamily="2" charset="-122"/>
                <a:cs typeface="Arial" panose="020B0604020202020204" pitchFamily="34" charset="0"/>
              </a:rPr>
              <a:t>english</a:t>
            </a:r>
            <a:r>
              <a:rPr lang="en-US" sz="1200" b="0" u="none" kern="100" dirty="0">
                <a:solidFill>
                  <a:srgbClr val="92D050"/>
                </a:solidFill>
                <a:ea typeface="DengXian" panose="02010600030101010101" pitchFamily="2" charset="-122"/>
                <a:cs typeface="Arial" panose="020B0604020202020204" pitchFamily="34" charset="0"/>
              </a:rPr>
              <a:t>/articles/</a:t>
            </a:r>
            <a:r>
              <a:rPr lang="en-US" sz="1200" b="0" u="none" kern="100" dirty="0" err="1">
                <a:solidFill>
                  <a:srgbClr val="92D050"/>
                </a:solidFill>
                <a:ea typeface="DengXian" panose="02010600030101010101" pitchFamily="2" charset="-122"/>
                <a:cs typeface="Arial" panose="020B0604020202020204" pitchFamily="34" charset="0"/>
              </a:rPr>
              <a:t>Smartphone_Warranties_Tips</a:t>
            </a:r>
            <a:r>
              <a:rPr lang="en-US" sz="1200" b="0" u="none" kern="100" dirty="0">
                <a:solidFill>
                  <a:srgbClr val="92D050"/>
                </a:solidFill>
                <a:ea typeface="DengXian" panose="02010600030101010101" pitchFamily="2" charset="-122"/>
                <a:cs typeface="Arial" panose="020B0604020202020204" pitchFamily="34" charset="0"/>
              </a:rPr>
              <a:t>   </a:t>
            </a:r>
            <a:endParaRPr lang="en-US" b="0" dirty="0"/>
          </a:p>
        </p:txBody>
      </p:sp>
      <p:sp>
        <p:nvSpPr>
          <p:cNvPr id="4" name="Slide Number Placeholder 3"/>
          <p:cNvSpPr>
            <a:spLocks noGrp="1"/>
          </p:cNvSpPr>
          <p:nvPr>
            <p:ph type="sldNum" sz="quarter" idx="5"/>
          </p:nvPr>
        </p:nvSpPr>
        <p:spPr/>
        <p:txBody>
          <a:bodyPr/>
          <a:lstStyle/>
          <a:p>
            <a:fld id="{571CB275-03E2-C34F-B345-D60C5274D5E6}" type="slidenum">
              <a:rPr lang="en-US" smtClean="0"/>
              <a:t>6</a:t>
            </a:fld>
            <a:endParaRPr lang="en-US"/>
          </a:p>
        </p:txBody>
      </p:sp>
    </p:spTree>
    <p:extLst>
      <p:ext uri="{BB962C8B-B14F-4D97-AF65-F5344CB8AC3E}">
        <p14:creationId xmlns:p14="http://schemas.microsoft.com/office/powerpoint/2010/main" val="3603404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none" kern="100" dirty="0">
                <a:solidFill>
                  <a:srgbClr val="92D050"/>
                </a:solidFill>
                <a:ea typeface="DengXian" panose="02010600030101010101" pitchFamily="2" charset="-122"/>
                <a:cs typeface="Arial" panose="020B0604020202020204" pitchFamily="34" charset="0"/>
              </a:rPr>
              <a:t>Computer, tablet and smartphone warranties: What you need to know: </a:t>
            </a:r>
            <a:r>
              <a:rPr lang="en-US" sz="1200" b="0" u="none" kern="100" dirty="0">
                <a:solidFill>
                  <a:srgbClr val="92D050"/>
                </a:solidFill>
                <a:ea typeface="DengXian" panose="02010600030101010101" pitchFamily="2" charset="-122"/>
                <a:cs typeface="Arial" panose="020B0604020202020204" pitchFamily="34" charset="0"/>
              </a:rPr>
              <a:t>https://</a:t>
            </a:r>
            <a:r>
              <a:rPr lang="en-US" sz="1200" b="0" u="none" kern="100" dirty="0" err="1">
                <a:solidFill>
                  <a:srgbClr val="92D050"/>
                </a:solidFill>
                <a:ea typeface="DengXian" panose="02010600030101010101" pitchFamily="2" charset="-122"/>
                <a:cs typeface="Arial" panose="020B0604020202020204" pitchFamily="34" charset="0"/>
              </a:rPr>
              <a:t>www.youtube.com</a:t>
            </a:r>
            <a:r>
              <a:rPr lang="en-US" sz="1200" b="0" u="none" kern="100" dirty="0">
                <a:solidFill>
                  <a:srgbClr val="92D050"/>
                </a:solidFill>
                <a:ea typeface="DengXian" panose="02010600030101010101" pitchFamily="2" charset="-122"/>
                <a:cs typeface="Arial" panose="020B0604020202020204" pitchFamily="34" charset="0"/>
              </a:rPr>
              <a:t>/</a:t>
            </a:r>
            <a:r>
              <a:rPr lang="en-US" sz="1200" b="0" u="none" kern="100" dirty="0" err="1">
                <a:solidFill>
                  <a:srgbClr val="92D050"/>
                </a:solidFill>
                <a:ea typeface="DengXian" panose="02010600030101010101" pitchFamily="2" charset="-122"/>
                <a:cs typeface="Arial" panose="020B0604020202020204" pitchFamily="34" charset="0"/>
              </a:rPr>
              <a:t>watch?v</a:t>
            </a:r>
            <a:r>
              <a:rPr lang="en-US" sz="1200" b="0" u="none" kern="100" dirty="0">
                <a:solidFill>
                  <a:srgbClr val="92D050"/>
                </a:solidFill>
                <a:ea typeface="DengXian" panose="02010600030101010101" pitchFamily="2" charset="-122"/>
                <a:cs typeface="Arial" panose="020B0604020202020204" pitchFamily="34" charset="0"/>
              </a:rPr>
              <a:t>=8QJkOduwV74&amp;list=PL5PG348JEVGVbUi_dXoiz1MDgWrBPcBMU   </a:t>
            </a:r>
            <a:endParaRPr lang="en-US" sz="1200" b="0" kern="100" dirty="0">
              <a:ea typeface="DengXia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71CB275-03E2-C34F-B345-D60C5274D5E6}" type="slidenum">
              <a:rPr lang="en-US" smtClean="0"/>
              <a:t>7</a:t>
            </a:fld>
            <a:endParaRPr lang="en-US"/>
          </a:p>
        </p:txBody>
      </p:sp>
    </p:spTree>
    <p:extLst>
      <p:ext uri="{BB962C8B-B14F-4D97-AF65-F5344CB8AC3E}">
        <p14:creationId xmlns:p14="http://schemas.microsoft.com/office/powerpoint/2010/main" val="2408410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92D050"/>
                </a:solidFill>
              </a:rPr>
              <a:t>Stay Connected: Helping consumers understand smartphone/computer warranty rights (webinar): </a:t>
            </a:r>
            <a:r>
              <a:rPr lang="en-US" dirty="0">
                <a:solidFill>
                  <a:srgbClr val="92D050"/>
                </a:solidFill>
              </a:rPr>
              <a:t>https://</a:t>
            </a:r>
            <a:r>
              <a:rPr lang="en-US" dirty="0" err="1">
                <a:solidFill>
                  <a:srgbClr val="92D050"/>
                </a:solidFill>
              </a:rPr>
              <a:t>www.youtube.com</a:t>
            </a:r>
            <a:r>
              <a:rPr lang="en-US" dirty="0">
                <a:solidFill>
                  <a:srgbClr val="92D050"/>
                </a:solidFill>
              </a:rPr>
              <a:t>/</a:t>
            </a:r>
            <a:r>
              <a:rPr lang="en-US" dirty="0" err="1">
                <a:solidFill>
                  <a:srgbClr val="92D050"/>
                </a:solidFill>
              </a:rPr>
              <a:t>watch?v</a:t>
            </a:r>
            <a:r>
              <a:rPr lang="en-US" dirty="0">
                <a:solidFill>
                  <a:srgbClr val="92D050"/>
                </a:solidFill>
              </a:rPr>
              <a:t>=qLpnhA2xOfg </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90-minute t</a:t>
            </a:r>
            <a:r>
              <a:rPr lang="en-US" sz="1200" b="0" i="0" u="none" strike="noStrike" dirty="0">
                <a:effectLst/>
              </a:rPr>
              <a:t>rain-the-trainer webinar, with guest presenters Elliot Conn, founder and principal of the law firm Conn Law, PC, talking about warranty laws and warranty rights</a:t>
            </a:r>
            <a:r>
              <a:rPr lang="en-US" sz="1200" dirty="0"/>
              <a:t>, and </a:t>
            </a:r>
            <a:r>
              <a:rPr lang="en-US" sz="1200" b="0" i="0" u="none" strike="noStrike" dirty="0">
                <a:effectLst/>
              </a:rPr>
              <a:t>Nathan Proctor, senior director of U.S. PIRG’s Right to Repair campaign, about right-to-repair laws and the movement to expand repair rights across the country.</a:t>
            </a:r>
            <a:endParaRPr lang="en-US" sz="1200" dirty="0"/>
          </a:p>
          <a:p>
            <a:endParaRPr lang="en-US" dirty="0"/>
          </a:p>
        </p:txBody>
      </p:sp>
      <p:sp>
        <p:nvSpPr>
          <p:cNvPr id="4" name="Slide Number Placeholder 3"/>
          <p:cNvSpPr>
            <a:spLocks noGrp="1"/>
          </p:cNvSpPr>
          <p:nvPr>
            <p:ph type="sldNum" sz="quarter" idx="5"/>
          </p:nvPr>
        </p:nvSpPr>
        <p:spPr/>
        <p:txBody>
          <a:bodyPr/>
          <a:lstStyle/>
          <a:p>
            <a:fld id="{571CB275-03E2-C34F-B345-D60C5274D5E6}" type="slidenum">
              <a:rPr lang="en-US" smtClean="0"/>
              <a:t>8</a:t>
            </a:fld>
            <a:endParaRPr lang="en-US"/>
          </a:p>
        </p:txBody>
      </p:sp>
    </p:spTree>
    <p:extLst>
      <p:ext uri="{BB962C8B-B14F-4D97-AF65-F5344CB8AC3E}">
        <p14:creationId xmlns:p14="http://schemas.microsoft.com/office/powerpoint/2010/main" val="4005302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1CB275-03E2-C34F-B345-D60C5274D5E6}" type="slidenum">
              <a:rPr lang="en-US" smtClean="0"/>
              <a:t>9</a:t>
            </a:fld>
            <a:endParaRPr lang="en-US"/>
          </a:p>
        </p:txBody>
      </p:sp>
    </p:spTree>
    <p:extLst>
      <p:ext uri="{BB962C8B-B14F-4D97-AF65-F5344CB8AC3E}">
        <p14:creationId xmlns:p14="http://schemas.microsoft.com/office/powerpoint/2010/main" val="3828373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1CB275-03E2-C34F-B345-D60C5274D5E6}" type="slidenum">
              <a:rPr lang="en-US" smtClean="0"/>
              <a:t>12</a:t>
            </a:fld>
            <a:endParaRPr lang="en-US"/>
          </a:p>
        </p:txBody>
      </p:sp>
    </p:spTree>
    <p:extLst>
      <p:ext uri="{BB962C8B-B14F-4D97-AF65-F5344CB8AC3E}">
        <p14:creationId xmlns:p14="http://schemas.microsoft.com/office/powerpoint/2010/main" val="118620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BF2FB78-90F9-7F41-8A9C-37499C455339}" type="datetimeFigureOut">
              <a:rPr lang="en-US" smtClean="0"/>
              <a:t>10/30/24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6141A-F430-8643-B18A-113DEBFFE6BC}" type="slidenum">
              <a:rPr lang="en-US" smtClean="0"/>
              <a:t>‹#›</a:t>
            </a:fld>
            <a:endParaRPr lang="en-US"/>
          </a:p>
        </p:txBody>
      </p:sp>
    </p:spTree>
    <p:extLst>
      <p:ext uri="{BB962C8B-B14F-4D97-AF65-F5344CB8AC3E}">
        <p14:creationId xmlns:p14="http://schemas.microsoft.com/office/powerpoint/2010/main" val="1424487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F2FB78-90F9-7F41-8A9C-37499C455339}" type="datetimeFigureOut">
              <a:rPr lang="en-US" smtClean="0"/>
              <a:t>10/30/24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6141A-F430-8643-B18A-113DEBFFE6BC}" type="slidenum">
              <a:rPr lang="en-US" smtClean="0"/>
              <a:t>‹#›</a:t>
            </a:fld>
            <a:endParaRPr lang="en-US"/>
          </a:p>
        </p:txBody>
      </p:sp>
    </p:spTree>
    <p:extLst>
      <p:ext uri="{BB962C8B-B14F-4D97-AF65-F5344CB8AC3E}">
        <p14:creationId xmlns:p14="http://schemas.microsoft.com/office/powerpoint/2010/main" val="86696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7BF2FB78-90F9-7F41-8A9C-37499C455339}" type="datetimeFigureOut">
              <a:rPr lang="en-US" smtClean="0"/>
              <a:t>10/30/24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6141A-F430-8643-B18A-113DEBFFE6BC}" type="slidenum">
              <a:rPr lang="en-US" smtClean="0"/>
              <a:t>‹#›</a:t>
            </a:fld>
            <a:endParaRPr lang="en-US"/>
          </a:p>
        </p:txBody>
      </p:sp>
    </p:spTree>
    <p:extLst>
      <p:ext uri="{BB962C8B-B14F-4D97-AF65-F5344CB8AC3E}">
        <p14:creationId xmlns:p14="http://schemas.microsoft.com/office/powerpoint/2010/main" val="9258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7BF2FB78-90F9-7F41-8A9C-37499C455339}" type="datetimeFigureOut">
              <a:rPr lang="en-US" smtClean="0"/>
              <a:t>10/30/24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D6141A-F430-8643-B18A-113DEBFFE6BC}" type="slidenum">
              <a:rPr lang="en-US" smtClean="0"/>
              <a:t>‹#›</a:t>
            </a:fld>
            <a:endParaRPr lang="en-US"/>
          </a:p>
        </p:txBody>
      </p:sp>
    </p:spTree>
    <p:extLst>
      <p:ext uri="{BB962C8B-B14F-4D97-AF65-F5344CB8AC3E}">
        <p14:creationId xmlns:p14="http://schemas.microsoft.com/office/powerpoint/2010/main" val="627688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F2FB78-90F9-7F41-8A9C-37499C455339}" type="datetimeFigureOut">
              <a:rPr lang="en-US" smtClean="0"/>
              <a:t>10/30/24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6141A-F430-8643-B18A-113DEBFFE6BC}" type="slidenum">
              <a:rPr lang="en-US" smtClean="0"/>
              <a:t>‹#›</a:t>
            </a:fld>
            <a:endParaRPr lang="en-US"/>
          </a:p>
        </p:txBody>
      </p:sp>
    </p:spTree>
    <p:extLst>
      <p:ext uri="{BB962C8B-B14F-4D97-AF65-F5344CB8AC3E}">
        <p14:creationId xmlns:p14="http://schemas.microsoft.com/office/powerpoint/2010/main" val="5416414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F2FB78-90F9-7F41-8A9C-37499C455339}" type="datetimeFigureOut">
              <a:rPr lang="en-US" smtClean="0"/>
              <a:t>10/30/24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6141A-F430-8643-B18A-113DEBFFE6BC}" type="slidenum">
              <a:rPr lang="en-US" smtClean="0"/>
              <a:t>‹#›</a:t>
            </a:fld>
            <a:endParaRPr lang="en-US"/>
          </a:p>
        </p:txBody>
      </p:sp>
    </p:spTree>
    <p:extLst>
      <p:ext uri="{BB962C8B-B14F-4D97-AF65-F5344CB8AC3E}">
        <p14:creationId xmlns:p14="http://schemas.microsoft.com/office/powerpoint/2010/main" val="3360470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F2FB78-90F9-7F41-8A9C-37499C455339}" type="datetimeFigureOut">
              <a:rPr lang="en-US" smtClean="0"/>
              <a:t>10/30/24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6141A-F430-8643-B18A-113DEBFFE6BC}" type="slidenum">
              <a:rPr lang="en-US" smtClean="0"/>
              <a:t>‹#›</a:t>
            </a:fld>
            <a:endParaRPr lang="en-US"/>
          </a:p>
        </p:txBody>
      </p:sp>
    </p:spTree>
    <p:extLst>
      <p:ext uri="{BB962C8B-B14F-4D97-AF65-F5344CB8AC3E}">
        <p14:creationId xmlns:p14="http://schemas.microsoft.com/office/powerpoint/2010/main" val="1407618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F2FB78-90F9-7F41-8A9C-37499C455339}" type="datetimeFigureOut">
              <a:rPr lang="en-US" smtClean="0"/>
              <a:t>10/30/24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6141A-F430-8643-B18A-113DEBFFE6BC}" type="slidenum">
              <a:rPr lang="en-US" smtClean="0"/>
              <a:t>‹#›</a:t>
            </a:fld>
            <a:endParaRPr lang="en-US"/>
          </a:p>
        </p:txBody>
      </p:sp>
    </p:spTree>
    <p:extLst>
      <p:ext uri="{BB962C8B-B14F-4D97-AF65-F5344CB8AC3E}">
        <p14:creationId xmlns:p14="http://schemas.microsoft.com/office/powerpoint/2010/main" val="4080225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2FB78-90F9-7F41-8A9C-37499C455339}" type="datetimeFigureOut">
              <a:rPr lang="en-US" smtClean="0"/>
              <a:t>10/30/24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6141A-F430-8643-B18A-113DEBFFE6BC}" type="slidenum">
              <a:rPr lang="en-US" smtClean="0"/>
              <a:t>‹#›</a:t>
            </a:fld>
            <a:endParaRPr lang="en-US"/>
          </a:p>
        </p:txBody>
      </p:sp>
    </p:spTree>
    <p:extLst>
      <p:ext uri="{BB962C8B-B14F-4D97-AF65-F5344CB8AC3E}">
        <p14:creationId xmlns:p14="http://schemas.microsoft.com/office/powerpoint/2010/main" val="2933992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F2FB78-90F9-7F41-8A9C-37499C455339}" type="datetimeFigureOut">
              <a:rPr lang="en-US" smtClean="0"/>
              <a:t>10/30/24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D6141A-F430-8643-B18A-113DEBFFE6BC}" type="slidenum">
              <a:rPr lang="en-US" smtClean="0"/>
              <a:t>‹#›</a:t>
            </a:fld>
            <a:endParaRPr lang="en-US"/>
          </a:p>
        </p:txBody>
      </p:sp>
    </p:spTree>
    <p:extLst>
      <p:ext uri="{BB962C8B-B14F-4D97-AF65-F5344CB8AC3E}">
        <p14:creationId xmlns:p14="http://schemas.microsoft.com/office/powerpoint/2010/main" val="1476264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BF2FB78-90F9-7F41-8A9C-37499C455339}" type="datetimeFigureOut">
              <a:rPr lang="en-US" smtClean="0"/>
              <a:t>10/30/24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D6141A-F430-8643-B18A-113DEBFFE6BC}" type="slidenum">
              <a:rPr lang="en-US" smtClean="0"/>
              <a:t>‹#›</a:t>
            </a:fld>
            <a:endParaRPr lang="en-US"/>
          </a:p>
        </p:txBody>
      </p:sp>
    </p:spTree>
    <p:extLst>
      <p:ext uri="{BB962C8B-B14F-4D97-AF65-F5344CB8AC3E}">
        <p14:creationId xmlns:p14="http://schemas.microsoft.com/office/powerpoint/2010/main" val="4053588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F2FB78-90F9-7F41-8A9C-37499C455339}" type="datetimeFigureOut">
              <a:rPr lang="en-US" smtClean="0"/>
              <a:t>10/30/24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D6141A-F430-8643-B18A-113DEBFFE6BC}" type="slidenum">
              <a:rPr lang="en-US" smtClean="0"/>
              <a:t>‹#›</a:t>
            </a:fld>
            <a:endParaRPr lang="en-US"/>
          </a:p>
        </p:txBody>
      </p:sp>
    </p:spTree>
    <p:extLst>
      <p:ext uri="{BB962C8B-B14F-4D97-AF65-F5344CB8AC3E}">
        <p14:creationId xmlns:p14="http://schemas.microsoft.com/office/powerpoint/2010/main" val="1136208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F2FB78-90F9-7F41-8A9C-37499C455339}" type="datetimeFigureOut">
              <a:rPr lang="en-US" smtClean="0"/>
              <a:t>10/30/24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6141A-F430-8643-B18A-113DEBFFE6BC}" type="slidenum">
              <a:rPr lang="en-US" smtClean="0"/>
              <a:t>‹#›</a:t>
            </a:fld>
            <a:endParaRPr lang="en-US"/>
          </a:p>
        </p:txBody>
      </p:sp>
    </p:spTree>
    <p:extLst>
      <p:ext uri="{BB962C8B-B14F-4D97-AF65-F5344CB8AC3E}">
        <p14:creationId xmlns:p14="http://schemas.microsoft.com/office/powerpoint/2010/main" val="1605426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7BF2FB78-90F9-7F41-8A9C-37499C455339}" type="datetimeFigureOut">
              <a:rPr lang="en-US" smtClean="0"/>
              <a:t>10/30/24</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92D6141A-F430-8643-B18A-113DEBFFE6BC}" type="slidenum">
              <a:rPr lang="en-US" smtClean="0"/>
              <a:t>‹#›</a:t>
            </a:fld>
            <a:endParaRPr lang="en-US"/>
          </a:p>
        </p:txBody>
      </p:sp>
    </p:spTree>
    <p:extLst>
      <p:ext uri="{BB962C8B-B14F-4D97-AF65-F5344CB8AC3E}">
        <p14:creationId xmlns:p14="http://schemas.microsoft.com/office/powerpoint/2010/main" val="371291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7BF2FB78-90F9-7F41-8A9C-37499C455339}" type="datetimeFigureOut">
              <a:rPr lang="en-US" smtClean="0"/>
              <a:t>10/30/24</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92D6141A-F430-8643-B18A-113DEBFFE6BC}" type="slidenum">
              <a:rPr lang="en-US" smtClean="0"/>
              <a:t>‹#›</a:t>
            </a:fld>
            <a:endParaRPr lang="en-US"/>
          </a:p>
        </p:txBody>
      </p:sp>
    </p:spTree>
    <p:extLst>
      <p:ext uri="{BB962C8B-B14F-4D97-AF65-F5344CB8AC3E}">
        <p14:creationId xmlns:p14="http://schemas.microsoft.com/office/powerpoint/2010/main" val="110574781"/>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consumer-action.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reportfraud.ftc.gov/"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s://www.usa.gov/state-consumer" TargetMode="External"/><Relationship Id="rId4" Type="http://schemas.openxmlformats.org/officeDocument/2006/relationships/hyperlink" Target="https://www.consumerresources.org/file-a-complaint/"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mailto:ruth.susswein@consumer-action.or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mailto:Anna.flores@consumer-action.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qLpnhA2xOf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1B5F">
            <a:alpha val="99732"/>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E1334-8B5E-72E1-B97D-F0610E25A313}"/>
              </a:ext>
            </a:extLst>
          </p:cNvPr>
          <p:cNvSpPr>
            <a:spLocks noGrp="1"/>
          </p:cNvSpPr>
          <p:nvPr>
            <p:ph type="ctrTitle"/>
          </p:nvPr>
        </p:nvSpPr>
        <p:spPr>
          <a:xfrm>
            <a:off x="281681" y="3032780"/>
            <a:ext cx="10572000" cy="1387418"/>
          </a:xfrm>
        </p:spPr>
        <p:txBody>
          <a:bodyPr/>
          <a:lstStyle/>
          <a:p>
            <a:r>
              <a:rPr lang="en-US" sz="6000" dirty="0">
                <a:solidFill>
                  <a:schemeClr val="bg2"/>
                </a:solidFill>
              </a:rPr>
              <a:t>Consumer Warranties:</a:t>
            </a:r>
          </a:p>
        </p:txBody>
      </p:sp>
      <p:sp>
        <p:nvSpPr>
          <p:cNvPr id="3" name="Subtitle 2">
            <a:extLst>
              <a:ext uri="{FF2B5EF4-FFF2-40B4-BE49-F238E27FC236}">
                <a16:creationId xmlns:a16="http://schemas.microsoft.com/office/drawing/2014/main" id="{E7F287CC-7F68-2A02-631B-C6761B1043A0}"/>
              </a:ext>
            </a:extLst>
          </p:cNvPr>
          <p:cNvSpPr>
            <a:spLocks noGrp="1"/>
          </p:cNvSpPr>
          <p:nvPr>
            <p:ph type="subTitle" idx="1"/>
          </p:nvPr>
        </p:nvSpPr>
        <p:spPr>
          <a:xfrm>
            <a:off x="365760" y="5408853"/>
            <a:ext cx="11541759" cy="362026"/>
          </a:xfrm>
        </p:spPr>
        <p:txBody>
          <a:bodyPr>
            <a:noAutofit/>
          </a:bodyPr>
          <a:lstStyle/>
          <a:p>
            <a:r>
              <a:rPr lang="en-US" sz="3200" dirty="0"/>
              <a:t>Recommendations for manufacturers and policymakers</a:t>
            </a:r>
          </a:p>
        </p:txBody>
      </p:sp>
      <p:pic>
        <p:nvPicPr>
          <p:cNvPr id="7" name="Picture 6">
            <a:extLst>
              <a:ext uri="{FF2B5EF4-FFF2-40B4-BE49-F238E27FC236}">
                <a16:creationId xmlns:a16="http://schemas.microsoft.com/office/drawing/2014/main" id="{63A91410-A7A3-959E-E934-3B4DFF9A2108}"/>
              </a:ext>
            </a:extLst>
          </p:cNvPr>
          <p:cNvPicPr>
            <a:picLocks noChangeAspect="1"/>
          </p:cNvPicPr>
          <p:nvPr/>
        </p:nvPicPr>
        <p:blipFill>
          <a:blip r:embed="rId3"/>
          <a:stretch>
            <a:fillRect/>
          </a:stretch>
        </p:blipFill>
        <p:spPr>
          <a:xfrm>
            <a:off x="2015359" y="460492"/>
            <a:ext cx="8206327" cy="1387418"/>
          </a:xfrm>
          <a:prstGeom prst="rect">
            <a:avLst/>
          </a:prstGeom>
        </p:spPr>
      </p:pic>
      <p:sp>
        <p:nvSpPr>
          <p:cNvPr id="4" name="TextBox 3">
            <a:extLst>
              <a:ext uri="{FF2B5EF4-FFF2-40B4-BE49-F238E27FC236}">
                <a16:creationId xmlns:a16="http://schemas.microsoft.com/office/drawing/2014/main" id="{7D29BBD3-DA91-A576-D385-7D056199A70D}"/>
              </a:ext>
            </a:extLst>
          </p:cNvPr>
          <p:cNvSpPr txBox="1"/>
          <p:nvPr/>
        </p:nvSpPr>
        <p:spPr>
          <a:xfrm>
            <a:off x="3688931" y="1848732"/>
            <a:ext cx="4814138" cy="523220"/>
          </a:xfrm>
          <a:prstGeom prst="rect">
            <a:avLst/>
          </a:prstGeom>
          <a:noFill/>
        </p:spPr>
        <p:txBody>
          <a:bodyPr wrap="none" rtlCol="0">
            <a:spAutoFit/>
          </a:bodyPr>
          <a:lstStyle/>
          <a:p>
            <a:r>
              <a:rPr lang="en-US" sz="2800" dirty="0">
                <a:hlinkClick r:id="rId4">
                  <a:extLst>
                    <a:ext uri="{A12FA001-AC4F-418D-AE19-62706E023703}">
                      <ahyp:hlinkClr xmlns:ahyp="http://schemas.microsoft.com/office/drawing/2018/hyperlinkcolor" val="tx"/>
                    </a:ext>
                  </a:extLst>
                </a:hlinkClick>
              </a:rPr>
              <a:t>www.consumer-action.org</a:t>
            </a:r>
            <a:endParaRPr lang="en-US" sz="2800" dirty="0"/>
          </a:p>
        </p:txBody>
      </p:sp>
    </p:spTree>
    <p:extLst>
      <p:ext uri="{BB962C8B-B14F-4D97-AF65-F5344CB8AC3E}">
        <p14:creationId xmlns:p14="http://schemas.microsoft.com/office/powerpoint/2010/main" val="2213000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1B5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CC547-62AD-FF4C-690C-12CD3133570D}"/>
              </a:ext>
            </a:extLst>
          </p:cNvPr>
          <p:cNvSpPr>
            <a:spLocks noGrp="1"/>
          </p:cNvSpPr>
          <p:nvPr>
            <p:ph type="title"/>
          </p:nvPr>
        </p:nvSpPr>
        <p:spPr>
          <a:xfrm>
            <a:off x="162300" y="370988"/>
            <a:ext cx="10571998" cy="970450"/>
          </a:xfrm>
        </p:spPr>
        <p:txBody>
          <a:bodyPr/>
          <a:lstStyle/>
          <a:p>
            <a:r>
              <a:rPr lang="en-US" dirty="0">
                <a:solidFill>
                  <a:schemeClr val="bg2"/>
                </a:solidFill>
              </a:rPr>
              <a:t>Key finding: Website navigation</a:t>
            </a:r>
          </a:p>
        </p:txBody>
      </p:sp>
      <p:sp>
        <p:nvSpPr>
          <p:cNvPr id="3" name="Content Placeholder 2">
            <a:extLst>
              <a:ext uri="{FF2B5EF4-FFF2-40B4-BE49-F238E27FC236}">
                <a16:creationId xmlns:a16="http://schemas.microsoft.com/office/drawing/2014/main" id="{D2D28FB8-9765-923D-531A-E747D03FA934}"/>
              </a:ext>
            </a:extLst>
          </p:cNvPr>
          <p:cNvSpPr>
            <a:spLocks noGrp="1"/>
          </p:cNvSpPr>
          <p:nvPr>
            <p:ph idx="1"/>
          </p:nvPr>
        </p:nvSpPr>
        <p:spPr/>
        <p:txBody>
          <a:bodyPr>
            <a:normAutofit/>
          </a:bodyPr>
          <a:lstStyle/>
          <a:p>
            <a:pPr marL="0" indent="0">
              <a:lnSpc>
                <a:spcPct val="150000"/>
              </a:lnSpc>
              <a:spcBef>
                <a:spcPts val="0"/>
              </a:spcBef>
              <a:spcAft>
                <a:spcPts val="0"/>
              </a:spcAft>
              <a:buNone/>
            </a:pPr>
            <a:r>
              <a:rPr lang="en-US" dirty="0">
                <a:ea typeface="DengXian" panose="02010600030101010101" pitchFamily="2" charset="-122"/>
              </a:rPr>
              <a:t>Warranty information was sometimes difficult to find on sellers’ websites. </a:t>
            </a:r>
          </a:p>
          <a:p>
            <a:pPr marL="0" indent="0">
              <a:lnSpc>
                <a:spcPct val="150000"/>
              </a:lnSpc>
              <a:spcBef>
                <a:spcPts val="600"/>
              </a:spcBef>
              <a:spcAft>
                <a:spcPts val="0"/>
              </a:spcAft>
              <a:buNone/>
            </a:pPr>
            <a:r>
              <a:rPr lang="en-US" sz="1800" kern="100" dirty="0">
                <a:effectLst/>
                <a:ea typeface="DengXian" panose="02010600030101010101" pitchFamily="2" charset="-122"/>
                <a:cs typeface="Calibri" panose="020F0502020204030204" pitchFamily="34" charset="0"/>
              </a:rPr>
              <a:t>Four out of the four general retailers we visited online got a rating of 4—very difficult—on our scale for ease of finding the manufacturer’s warranty.</a:t>
            </a:r>
            <a:r>
              <a:rPr lang="en-US" dirty="0"/>
              <a:t> </a:t>
            </a:r>
            <a:endParaRPr lang="en-US" sz="1800" kern="100" dirty="0">
              <a:effectLst/>
              <a:ea typeface="DengXian" panose="02010600030101010101" pitchFamily="2" charset="-122"/>
              <a:cs typeface="Calibri" panose="020F0502020204030204" pitchFamily="34" charset="0"/>
            </a:endParaRPr>
          </a:p>
          <a:p>
            <a:pPr marL="0" indent="0">
              <a:lnSpc>
                <a:spcPct val="150000"/>
              </a:lnSpc>
              <a:spcBef>
                <a:spcPts val="600"/>
              </a:spcBef>
              <a:spcAft>
                <a:spcPts val="0"/>
              </a:spcAft>
              <a:buNone/>
            </a:pPr>
            <a:r>
              <a:rPr lang="en-US" sz="1800" kern="100" dirty="0">
                <a:effectLst/>
                <a:ea typeface="DengXian" panose="02010600030101010101" pitchFamily="2" charset="-122"/>
                <a:cs typeface="Calibri" panose="020F0502020204030204" pitchFamily="34" charset="0"/>
              </a:rPr>
              <a:t>Of the </a:t>
            </a:r>
            <a:r>
              <a:rPr lang="en-US" kern="100" dirty="0">
                <a:ea typeface="DengXian" panose="02010600030101010101" pitchFamily="2" charset="-122"/>
                <a:cs typeface="Calibri" panose="020F0502020204030204" pitchFamily="34" charset="0"/>
              </a:rPr>
              <a:t>three</a:t>
            </a:r>
            <a:r>
              <a:rPr lang="en-US" sz="1800" kern="100" dirty="0">
                <a:effectLst/>
                <a:ea typeface="DengXian" panose="02010600030101010101" pitchFamily="2" charset="-122"/>
                <a:cs typeface="Calibri" panose="020F0502020204030204" pitchFamily="34" charset="0"/>
              </a:rPr>
              <a:t> telecoms and </a:t>
            </a:r>
            <a:r>
              <a:rPr lang="en-US" kern="100" dirty="0">
                <a:ea typeface="DengXian" panose="02010600030101010101" pitchFamily="2" charset="-122"/>
                <a:cs typeface="Calibri" panose="020F0502020204030204" pitchFamily="34" charset="0"/>
              </a:rPr>
              <a:t>eight </a:t>
            </a:r>
            <a:r>
              <a:rPr lang="en-US" sz="1800" kern="100" dirty="0">
                <a:effectLst/>
                <a:ea typeface="DengXian" panose="02010600030101010101" pitchFamily="2" charset="-122"/>
                <a:cs typeface="Calibri" panose="020F0502020204030204" pitchFamily="34" charset="0"/>
              </a:rPr>
              <a:t>device manufacturers, nine received a rating of 1 (not difficult at all) or 2 (somewhat difficult). However, Motorola and Verizon both received a 4 (very difficult)—we couldn’t find the warranties on either site. </a:t>
            </a:r>
            <a:endParaRPr lang="en-US" sz="1800" kern="100" dirty="0">
              <a:effectLst/>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1932649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1B5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06C57-CE92-5166-DDDC-44D86F245381}"/>
              </a:ext>
            </a:extLst>
          </p:cNvPr>
          <p:cNvSpPr>
            <a:spLocks noGrp="1"/>
          </p:cNvSpPr>
          <p:nvPr>
            <p:ph type="title"/>
          </p:nvPr>
        </p:nvSpPr>
        <p:spPr>
          <a:xfrm>
            <a:off x="178238" y="480438"/>
            <a:ext cx="10571998" cy="970450"/>
          </a:xfrm>
        </p:spPr>
        <p:txBody>
          <a:bodyPr/>
          <a:lstStyle/>
          <a:p>
            <a:r>
              <a:rPr lang="en-US" sz="5400" dirty="0">
                <a:solidFill>
                  <a:schemeClr val="bg2"/>
                </a:solidFill>
              </a:rPr>
              <a:t>Recommendations						</a:t>
            </a:r>
          </a:p>
        </p:txBody>
      </p:sp>
      <p:sp>
        <p:nvSpPr>
          <p:cNvPr id="3" name="Content Placeholder 2">
            <a:extLst>
              <a:ext uri="{FF2B5EF4-FFF2-40B4-BE49-F238E27FC236}">
                <a16:creationId xmlns:a16="http://schemas.microsoft.com/office/drawing/2014/main" id="{FE1476AB-05AC-6F5F-8FEC-A620AB800778}"/>
              </a:ext>
            </a:extLst>
          </p:cNvPr>
          <p:cNvSpPr>
            <a:spLocks noGrp="1"/>
          </p:cNvSpPr>
          <p:nvPr>
            <p:ph idx="1"/>
          </p:nvPr>
        </p:nvSpPr>
        <p:spPr/>
        <p:txBody>
          <a:bodyPr/>
          <a:lstStyle/>
          <a:p>
            <a:pPr>
              <a:lnSpc>
                <a:spcPct val="150000"/>
              </a:lnSpc>
              <a:spcBef>
                <a:spcPts val="0"/>
              </a:spcBef>
              <a:spcAft>
                <a:spcPts val="0"/>
              </a:spcAft>
            </a:pPr>
            <a:r>
              <a:rPr lang="en-US" sz="1800" dirty="0">
                <a:effectLst/>
                <a:ea typeface="DengXian" panose="02010600030101010101" pitchFamily="2" charset="-122"/>
              </a:rPr>
              <a:t>Sellers should be required to clearly display a link to the manufacturer’s warranty on the product webpage.</a:t>
            </a:r>
          </a:p>
        </p:txBody>
      </p:sp>
    </p:spTree>
    <p:extLst>
      <p:ext uri="{BB962C8B-B14F-4D97-AF65-F5344CB8AC3E}">
        <p14:creationId xmlns:p14="http://schemas.microsoft.com/office/powerpoint/2010/main" val="2123542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1B5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06C57-CE92-5166-DDDC-44D86F245381}"/>
              </a:ext>
            </a:extLst>
          </p:cNvPr>
          <p:cNvSpPr>
            <a:spLocks noGrp="1"/>
          </p:cNvSpPr>
          <p:nvPr>
            <p:ph type="title"/>
          </p:nvPr>
        </p:nvSpPr>
        <p:spPr>
          <a:xfrm>
            <a:off x="178238" y="480438"/>
            <a:ext cx="10571998" cy="970450"/>
          </a:xfrm>
        </p:spPr>
        <p:txBody>
          <a:bodyPr/>
          <a:lstStyle/>
          <a:p>
            <a:r>
              <a:rPr lang="en-US" sz="5400" dirty="0">
                <a:solidFill>
                  <a:schemeClr val="bg2"/>
                </a:solidFill>
              </a:rPr>
              <a:t>Consumer survey						</a:t>
            </a:r>
          </a:p>
        </p:txBody>
      </p:sp>
      <p:sp>
        <p:nvSpPr>
          <p:cNvPr id="3" name="Content Placeholder 2">
            <a:extLst>
              <a:ext uri="{FF2B5EF4-FFF2-40B4-BE49-F238E27FC236}">
                <a16:creationId xmlns:a16="http://schemas.microsoft.com/office/drawing/2014/main" id="{FE1476AB-05AC-6F5F-8FEC-A620AB800778}"/>
              </a:ext>
            </a:extLst>
          </p:cNvPr>
          <p:cNvSpPr>
            <a:spLocks noGrp="1"/>
          </p:cNvSpPr>
          <p:nvPr>
            <p:ph idx="1"/>
          </p:nvPr>
        </p:nvSpPr>
        <p:spPr>
          <a:xfrm>
            <a:off x="178238" y="2222287"/>
            <a:ext cx="11897221" cy="3636511"/>
          </a:xfrm>
        </p:spPr>
        <p:txBody>
          <a:bodyPr>
            <a:normAutofit lnSpcReduction="10000"/>
          </a:bodyPr>
          <a:lstStyle/>
          <a:p>
            <a:pPr marL="0" marR="0" indent="0">
              <a:lnSpc>
                <a:spcPct val="150000"/>
              </a:lnSpc>
              <a:spcBef>
                <a:spcPts val="600"/>
              </a:spcBef>
              <a:spcAft>
                <a:spcPts val="0"/>
              </a:spcAft>
              <a:buNone/>
            </a:pPr>
            <a:r>
              <a:rPr lang="en-US" dirty="0">
                <a:effectLst/>
                <a:ea typeface="DengXian" panose="02010600030101010101" pitchFamily="2" charset="-122"/>
              </a:rPr>
              <a:t>Consumer Action conducted an online survey </a:t>
            </a:r>
            <a:r>
              <a:rPr lang="en-US" kern="100" dirty="0">
                <a:effectLst/>
                <a:ea typeface="DengXian" panose="02010600030101010101" pitchFamily="2" charset="-122"/>
                <a:cs typeface="Calibri" panose="020F0502020204030204" pitchFamily="34" charset="0"/>
              </a:rPr>
              <a:t>to learn how aware consumers are that their devices come with a manufacturer’s warranty, how easy or difficult </a:t>
            </a:r>
            <a:r>
              <a:rPr lang="en-US" kern="100" dirty="0">
                <a:ea typeface="DengXian" panose="02010600030101010101" pitchFamily="2" charset="-122"/>
                <a:cs typeface="Calibri" panose="020F0502020204030204" pitchFamily="34" charset="0"/>
              </a:rPr>
              <a:t>it has been to find and understand</a:t>
            </a:r>
            <a:r>
              <a:rPr lang="en-US" kern="100" dirty="0">
                <a:effectLst/>
                <a:ea typeface="DengXian" panose="02010600030101010101" pitchFamily="2" charset="-122"/>
                <a:cs typeface="Calibri" panose="020F0502020204030204" pitchFamily="34" charset="0"/>
              </a:rPr>
              <a:t> the warranty information, how satisfied they are with the warranty terms, and how they feel about how any claims they may have filed were handled. We also invited them to share any comments or experiences related to their device warranty.</a:t>
            </a:r>
            <a:endParaRPr lang="en-US" dirty="0">
              <a:effectLst/>
              <a:ea typeface="DengXian" panose="02010600030101010101" pitchFamily="2" charset="-122"/>
            </a:endParaRPr>
          </a:p>
          <a:p>
            <a:pPr marL="0" marR="0" indent="0">
              <a:lnSpc>
                <a:spcPct val="150000"/>
              </a:lnSpc>
              <a:spcBef>
                <a:spcPts val="0"/>
              </a:spcBef>
              <a:spcAft>
                <a:spcPts val="0"/>
              </a:spcAft>
              <a:buNone/>
            </a:pPr>
            <a:endParaRPr lang="en-US" kern="100" dirty="0">
              <a:ea typeface="DengXian" panose="02010600030101010101" pitchFamily="2" charset="-122"/>
              <a:cs typeface="Calibri" panose="020F0502020204030204" pitchFamily="34" charset="0"/>
            </a:endParaRPr>
          </a:p>
          <a:p>
            <a:pPr marL="0" marR="0" indent="0">
              <a:lnSpc>
                <a:spcPct val="150000"/>
              </a:lnSpc>
              <a:spcBef>
                <a:spcPts val="0"/>
              </a:spcBef>
              <a:spcAft>
                <a:spcPts val="0"/>
              </a:spcAft>
              <a:buNone/>
            </a:pPr>
            <a:r>
              <a:rPr lang="en-US" kern="100" dirty="0">
                <a:ea typeface="DengXian" panose="02010600030101010101" pitchFamily="2" charset="-122"/>
                <a:cs typeface="Calibri" panose="020F0502020204030204" pitchFamily="34" charset="0"/>
              </a:rPr>
              <a:t>The 16-question survey was sent to </a:t>
            </a:r>
            <a:r>
              <a:rPr lang="en-US" kern="100" dirty="0">
                <a:effectLst/>
                <a:ea typeface="DengXian" panose="02010600030101010101" pitchFamily="2" charset="-122"/>
                <a:cs typeface="Calibri" panose="020F0502020204030204" pitchFamily="34" charset="0"/>
              </a:rPr>
              <a:t>Consumer Action’s email list, and an invitation to participate was posted on our Facebook page. Between Aug. 25, 2023, and Sept. 28, 2023, 601 people completed the survey. </a:t>
            </a:r>
            <a:endParaRPr lang="en-US" kern="100" dirty="0">
              <a:effectLst/>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2070503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1B5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E0A3F-0704-BFBE-318E-E46BE6EB6CF8}"/>
              </a:ext>
            </a:extLst>
          </p:cNvPr>
          <p:cNvSpPr>
            <a:spLocks noGrp="1"/>
          </p:cNvSpPr>
          <p:nvPr>
            <p:ph type="title"/>
          </p:nvPr>
        </p:nvSpPr>
        <p:spPr>
          <a:xfrm>
            <a:off x="156757" y="570704"/>
            <a:ext cx="10515600" cy="797469"/>
          </a:xfrm>
        </p:spPr>
        <p:txBody>
          <a:bodyPr>
            <a:noAutofit/>
          </a:bodyPr>
          <a:lstStyle/>
          <a:p>
            <a:r>
              <a:rPr lang="en-US" sz="5400" dirty="0">
                <a:solidFill>
                  <a:schemeClr val="bg2"/>
                </a:solidFill>
              </a:rPr>
              <a:t>Survey questions </a:t>
            </a:r>
            <a:r>
              <a:rPr lang="en-US" dirty="0">
                <a:solidFill>
                  <a:schemeClr val="bg2"/>
                </a:solidFill>
              </a:rPr>
              <a:t>(1-7)</a:t>
            </a:r>
          </a:p>
        </p:txBody>
      </p:sp>
      <p:sp>
        <p:nvSpPr>
          <p:cNvPr id="3" name="Content Placeholder 2">
            <a:extLst>
              <a:ext uri="{FF2B5EF4-FFF2-40B4-BE49-F238E27FC236}">
                <a16:creationId xmlns:a16="http://schemas.microsoft.com/office/drawing/2014/main" id="{5870AFEA-EE81-E31D-61F8-12170EEDDE3E}"/>
              </a:ext>
            </a:extLst>
          </p:cNvPr>
          <p:cNvSpPr>
            <a:spLocks noGrp="1"/>
          </p:cNvSpPr>
          <p:nvPr>
            <p:ph idx="1"/>
          </p:nvPr>
        </p:nvSpPr>
        <p:spPr>
          <a:xfrm>
            <a:off x="119743" y="2581765"/>
            <a:ext cx="11952514" cy="3899717"/>
          </a:xfrm>
        </p:spPr>
        <p:txBody>
          <a:bodyPr>
            <a:normAutofit fontScale="92500" lnSpcReduction="10000"/>
          </a:bodyPr>
          <a:lstStyle/>
          <a:p>
            <a:pPr marL="342900" indent="-342900">
              <a:lnSpc>
                <a:spcPct val="150000"/>
              </a:lnSpc>
              <a:spcBef>
                <a:spcPts val="600"/>
              </a:spcBef>
              <a:spcAft>
                <a:spcPts val="0"/>
              </a:spcAft>
              <a:buFont typeface="+mj-lt"/>
              <a:buAutoNum type="arabicPeriod"/>
            </a:pPr>
            <a:r>
              <a:rPr lang="en-US" sz="1600" kern="100" dirty="0">
                <a:effectLst/>
                <a:ea typeface="DengXian" panose="02010600030101010101" pitchFamily="2" charset="-122"/>
                <a:cs typeface="Calibri" panose="020F0502020204030204" pitchFamily="34" charset="0"/>
              </a:rPr>
              <a:t>Do you own a computer and/or a smartphone that you purchased from a manufacturer, service provider (internet, phone or wireless data service company) or retailer?</a:t>
            </a:r>
            <a:endParaRPr lang="en-US" sz="1600" kern="100" dirty="0">
              <a:effectLst/>
              <a:ea typeface="DengXian" panose="02010600030101010101" pitchFamily="2" charset="-122"/>
              <a:cs typeface="Arial" panose="020B0604020202020204" pitchFamily="34" charset="0"/>
            </a:endParaRPr>
          </a:p>
          <a:p>
            <a:pPr marL="342900" indent="-342900">
              <a:lnSpc>
                <a:spcPct val="150000"/>
              </a:lnSpc>
              <a:spcBef>
                <a:spcPts val="600"/>
              </a:spcBef>
              <a:spcAft>
                <a:spcPts val="0"/>
              </a:spcAft>
              <a:buFont typeface="+mj-lt"/>
              <a:buAutoNum type="arabicPeriod"/>
            </a:pPr>
            <a:r>
              <a:rPr lang="en-US" sz="1600" kern="100" dirty="0">
                <a:effectLst/>
                <a:ea typeface="DengXian" panose="02010600030101010101" pitchFamily="2" charset="-122"/>
                <a:cs typeface="Calibri" panose="020F0502020204030204" pitchFamily="34" charset="0"/>
              </a:rPr>
              <a:t>When thinking about your most recent device purchase from one of these businesses (not from a private party), did the seller provide information about the manufacturer’s warranty (not an optional extended warranty, service contract or insurance), such as where to find it, how long it would last, what it covers, etc.?</a:t>
            </a:r>
            <a:endParaRPr lang="en-US" sz="1600" kern="100" dirty="0">
              <a:effectLst/>
              <a:ea typeface="DengXian" panose="02010600030101010101" pitchFamily="2" charset="-122"/>
              <a:cs typeface="Arial" panose="020B0604020202020204" pitchFamily="34" charset="0"/>
            </a:endParaRPr>
          </a:p>
          <a:p>
            <a:pPr marL="342900" indent="-342900">
              <a:lnSpc>
                <a:spcPct val="150000"/>
              </a:lnSpc>
              <a:spcBef>
                <a:spcPts val="600"/>
              </a:spcBef>
              <a:spcAft>
                <a:spcPts val="0"/>
              </a:spcAft>
              <a:buFont typeface="+mj-lt"/>
              <a:buAutoNum type="arabicPeriod"/>
            </a:pPr>
            <a:r>
              <a:rPr lang="en-US" sz="1600" kern="100" dirty="0">
                <a:effectLst/>
                <a:ea typeface="DengXian" panose="02010600030101010101" pitchFamily="2" charset="-122"/>
                <a:cs typeface="Calibri" panose="020F0502020204030204" pitchFamily="34" charset="0"/>
              </a:rPr>
              <a:t>Have you ever looked for the device manufacturer’s warranty online?</a:t>
            </a:r>
            <a:endParaRPr lang="en-US" sz="1600" kern="100" dirty="0">
              <a:effectLst/>
              <a:ea typeface="DengXian" panose="02010600030101010101" pitchFamily="2" charset="-122"/>
              <a:cs typeface="Arial" panose="020B0604020202020204" pitchFamily="34" charset="0"/>
            </a:endParaRPr>
          </a:p>
          <a:p>
            <a:pPr marL="342900" indent="-342900">
              <a:lnSpc>
                <a:spcPct val="150000"/>
              </a:lnSpc>
              <a:spcBef>
                <a:spcPts val="600"/>
              </a:spcBef>
              <a:spcAft>
                <a:spcPts val="0"/>
              </a:spcAft>
              <a:buFont typeface="+mj-lt"/>
              <a:buAutoNum type="arabicPeriod"/>
            </a:pPr>
            <a:r>
              <a:rPr lang="en-US" sz="1600" kern="100" dirty="0">
                <a:effectLst/>
                <a:ea typeface="DengXian" panose="02010600030101010101" pitchFamily="2" charset="-122"/>
                <a:cs typeface="Calibri" panose="020F0502020204030204" pitchFamily="34" charset="0"/>
              </a:rPr>
              <a:t>If your answer was “yes” (you </a:t>
            </a:r>
            <a:r>
              <a:rPr lang="en-US" sz="1600" i="1" kern="100" dirty="0">
                <a:effectLst/>
                <a:ea typeface="DengXian" panose="02010600030101010101" pitchFamily="2" charset="-122"/>
                <a:cs typeface="Calibri" panose="020F0502020204030204" pitchFamily="34" charset="0"/>
              </a:rPr>
              <a:t>have</a:t>
            </a:r>
            <a:r>
              <a:rPr lang="en-US" sz="1600" kern="100" dirty="0">
                <a:effectLst/>
                <a:ea typeface="DengXian" panose="02010600030101010101" pitchFamily="2" charset="-122"/>
                <a:cs typeface="Calibri" panose="020F0502020204030204" pitchFamily="34" charset="0"/>
              </a:rPr>
              <a:t> looked for the manufacturer’s warranty online), </a:t>
            </a:r>
            <a:r>
              <a:rPr lang="en-US" sz="1600" kern="100" dirty="0">
                <a:effectLst/>
                <a:ea typeface="DengXian" panose="02010600030101010101" pitchFamily="2" charset="-122"/>
                <a:cs typeface="Arial" panose="020B0604020202020204" pitchFamily="34" charset="0"/>
              </a:rPr>
              <a:t>how easy was it to find</a:t>
            </a:r>
            <a:r>
              <a:rPr lang="en-US" sz="1600" kern="100" dirty="0">
                <a:effectLst/>
                <a:ea typeface="DengXian" panose="02010600030101010101" pitchFamily="2" charset="-122"/>
                <a:cs typeface="Calibri" panose="020F0502020204030204" pitchFamily="34" charset="0"/>
              </a:rPr>
              <a:t>?</a:t>
            </a:r>
            <a:endParaRPr lang="en-US" sz="1600" kern="100" dirty="0">
              <a:effectLst/>
              <a:ea typeface="DengXian" panose="02010600030101010101" pitchFamily="2" charset="-122"/>
              <a:cs typeface="Arial" panose="020B0604020202020204" pitchFamily="34" charset="0"/>
            </a:endParaRPr>
          </a:p>
          <a:p>
            <a:pPr marL="342900" indent="-342900">
              <a:lnSpc>
                <a:spcPct val="150000"/>
              </a:lnSpc>
              <a:spcBef>
                <a:spcPts val="600"/>
              </a:spcBef>
              <a:spcAft>
                <a:spcPts val="0"/>
              </a:spcAft>
              <a:buFont typeface="+mj-lt"/>
              <a:buAutoNum type="arabicPeriod"/>
            </a:pPr>
            <a:r>
              <a:rPr lang="en-US" sz="1600" kern="100" dirty="0">
                <a:effectLst/>
                <a:ea typeface="DengXian" panose="02010600030101010101" pitchFamily="2" charset="-122"/>
                <a:cs typeface="Calibri" panose="020F0502020204030204" pitchFamily="34" charset="0"/>
              </a:rPr>
              <a:t>If you looked for the manufacturer’s warranty online, where did you find it? (Choose all that apply.)</a:t>
            </a:r>
            <a:endParaRPr lang="en-US" sz="1600" kern="100" dirty="0">
              <a:effectLst/>
              <a:ea typeface="DengXian" panose="02010600030101010101" pitchFamily="2" charset="-122"/>
              <a:cs typeface="Arial" panose="020B0604020202020204" pitchFamily="34" charset="0"/>
            </a:endParaRPr>
          </a:p>
          <a:p>
            <a:pPr marL="342900" indent="-342900">
              <a:lnSpc>
                <a:spcPct val="150000"/>
              </a:lnSpc>
              <a:spcBef>
                <a:spcPts val="600"/>
              </a:spcBef>
              <a:spcAft>
                <a:spcPts val="0"/>
              </a:spcAft>
              <a:buFont typeface="+mj-lt"/>
              <a:buAutoNum type="arabicPeriod"/>
            </a:pPr>
            <a:r>
              <a:rPr lang="en-US" sz="1600" kern="100" dirty="0">
                <a:effectLst/>
                <a:ea typeface="DengXian" panose="02010600030101010101" pitchFamily="2" charset="-122"/>
                <a:cs typeface="Calibri" panose="020F0502020204030204" pitchFamily="34" charset="0"/>
              </a:rPr>
              <a:t>Do you generally understand what the manufacturer’s warranty for your device covers and what is excluded?</a:t>
            </a:r>
            <a:endParaRPr lang="en-US" sz="1600" kern="100" dirty="0">
              <a:effectLst/>
              <a:ea typeface="DengXian" panose="02010600030101010101" pitchFamily="2" charset="-122"/>
              <a:cs typeface="Arial" panose="020B0604020202020204" pitchFamily="34" charset="0"/>
            </a:endParaRPr>
          </a:p>
          <a:p>
            <a:pPr marL="342900" indent="-342900">
              <a:lnSpc>
                <a:spcPct val="150000"/>
              </a:lnSpc>
              <a:spcBef>
                <a:spcPts val="600"/>
              </a:spcBef>
              <a:spcAft>
                <a:spcPts val="0"/>
              </a:spcAft>
              <a:buFont typeface="+mj-lt"/>
              <a:buAutoNum type="arabicPeriod"/>
            </a:pPr>
            <a:r>
              <a:rPr lang="en-US" sz="1600" kern="100" dirty="0">
                <a:effectLst/>
                <a:ea typeface="DengXian" panose="02010600030101010101" pitchFamily="2" charset="-122"/>
                <a:cs typeface="Calibri" panose="020F0502020204030204" pitchFamily="34" charset="0"/>
              </a:rPr>
              <a:t>If you do </a:t>
            </a:r>
            <a:r>
              <a:rPr lang="en-US" sz="1600" i="1" kern="100" dirty="0">
                <a:effectLst/>
                <a:ea typeface="DengXian" panose="02010600030101010101" pitchFamily="2" charset="-122"/>
                <a:cs typeface="Calibri" panose="020F0502020204030204" pitchFamily="34" charset="0"/>
              </a:rPr>
              <a:t>not</a:t>
            </a:r>
            <a:r>
              <a:rPr lang="en-US" sz="1600" kern="100" dirty="0">
                <a:effectLst/>
                <a:ea typeface="DengXian" panose="02010600030101010101" pitchFamily="2" charset="-122"/>
                <a:cs typeface="Calibri" panose="020F0502020204030204" pitchFamily="34" charset="0"/>
              </a:rPr>
              <a:t> understand the warranty coverage, why not? (Check all that apply.)</a:t>
            </a:r>
            <a:endParaRPr lang="en-US" sz="1600" kern="100" dirty="0">
              <a:effectLst/>
              <a:ea typeface="DengXian" panose="02010600030101010101" pitchFamily="2" charset="-122"/>
              <a:cs typeface="Arial" panose="020B0604020202020204" pitchFamily="34" charset="0"/>
            </a:endParaRPr>
          </a:p>
          <a:p>
            <a:pPr marL="342900" indent="-342900">
              <a:spcBef>
                <a:spcPts val="600"/>
              </a:spcBef>
              <a:buFont typeface="+mj-lt"/>
              <a:buAutoNum type="arabicPeriod"/>
            </a:pPr>
            <a:endParaRPr lang="en-US" dirty="0"/>
          </a:p>
        </p:txBody>
      </p:sp>
    </p:spTree>
    <p:extLst>
      <p:ext uri="{BB962C8B-B14F-4D97-AF65-F5344CB8AC3E}">
        <p14:creationId xmlns:p14="http://schemas.microsoft.com/office/powerpoint/2010/main" val="2890078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1B5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E0A3F-0704-BFBE-318E-E46BE6EB6CF8}"/>
              </a:ext>
            </a:extLst>
          </p:cNvPr>
          <p:cNvSpPr>
            <a:spLocks noGrp="1"/>
          </p:cNvSpPr>
          <p:nvPr>
            <p:ph type="title"/>
          </p:nvPr>
        </p:nvSpPr>
        <p:spPr>
          <a:xfrm>
            <a:off x="156757" y="570704"/>
            <a:ext cx="10515600" cy="797469"/>
          </a:xfrm>
        </p:spPr>
        <p:txBody>
          <a:bodyPr>
            <a:noAutofit/>
          </a:bodyPr>
          <a:lstStyle/>
          <a:p>
            <a:r>
              <a:rPr lang="en-US" sz="5400" dirty="0">
                <a:solidFill>
                  <a:schemeClr val="bg2"/>
                </a:solidFill>
              </a:rPr>
              <a:t>Survey questions </a:t>
            </a:r>
            <a:r>
              <a:rPr lang="en-US" dirty="0">
                <a:solidFill>
                  <a:schemeClr val="bg2"/>
                </a:solidFill>
              </a:rPr>
              <a:t>(8-16)</a:t>
            </a:r>
          </a:p>
        </p:txBody>
      </p:sp>
      <p:sp>
        <p:nvSpPr>
          <p:cNvPr id="3" name="Content Placeholder 2">
            <a:extLst>
              <a:ext uri="{FF2B5EF4-FFF2-40B4-BE49-F238E27FC236}">
                <a16:creationId xmlns:a16="http://schemas.microsoft.com/office/drawing/2014/main" id="{5870AFEA-EE81-E31D-61F8-12170EEDDE3E}"/>
              </a:ext>
            </a:extLst>
          </p:cNvPr>
          <p:cNvSpPr>
            <a:spLocks noGrp="1"/>
          </p:cNvSpPr>
          <p:nvPr>
            <p:ph idx="1"/>
          </p:nvPr>
        </p:nvSpPr>
        <p:spPr>
          <a:xfrm>
            <a:off x="156757" y="2049766"/>
            <a:ext cx="11952514" cy="4587154"/>
          </a:xfrm>
        </p:spPr>
        <p:txBody>
          <a:bodyPr>
            <a:normAutofit fontScale="92500" lnSpcReduction="10000"/>
          </a:bodyPr>
          <a:lstStyle/>
          <a:p>
            <a:pPr marL="342900" indent="-342900">
              <a:lnSpc>
                <a:spcPct val="150000"/>
              </a:lnSpc>
              <a:spcBef>
                <a:spcPts val="600"/>
              </a:spcBef>
              <a:spcAft>
                <a:spcPts val="0"/>
              </a:spcAft>
              <a:buFont typeface="+mj-lt"/>
              <a:buAutoNum type="arabicPeriod" startAt="8"/>
            </a:pPr>
            <a:r>
              <a:rPr lang="en-US" sz="1600" dirty="0">
                <a:effectLst/>
                <a:ea typeface="DengXian" panose="02010600030101010101" pitchFamily="2" charset="-122"/>
              </a:rPr>
              <a:t>Are you generally satisfied with what the manufacturer’s warranty covers?</a:t>
            </a:r>
            <a:r>
              <a:rPr lang="en-US" sz="1600" dirty="0">
                <a:effectLst/>
              </a:rPr>
              <a:t> </a:t>
            </a:r>
          </a:p>
          <a:p>
            <a:pPr marL="342900" indent="-342900">
              <a:lnSpc>
                <a:spcPct val="150000"/>
              </a:lnSpc>
              <a:spcBef>
                <a:spcPts val="600"/>
              </a:spcBef>
              <a:spcAft>
                <a:spcPts val="0"/>
              </a:spcAft>
              <a:buFont typeface="+mj-lt"/>
              <a:buAutoNum type="arabicPeriod" startAt="8"/>
            </a:pPr>
            <a:r>
              <a:rPr lang="en-US" sz="1600" dirty="0">
                <a:effectLst/>
                <a:ea typeface="DengXian" panose="02010600030101010101" pitchFamily="2" charset="-122"/>
              </a:rPr>
              <a:t>If you are dissatisfied with what the manufacturer’s warranty covers, please explain why. </a:t>
            </a:r>
          </a:p>
          <a:p>
            <a:pPr marL="342900" indent="-342900">
              <a:lnSpc>
                <a:spcPct val="150000"/>
              </a:lnSpc>
              <a:spcBef>
                <a:spcPts val="600"/>
              </a:spcBef>
              <a:spcAft>
                <a:spcPts val="0"/>
              </a:spcAft>
              <a:buFont typeface="+mj-lt"/>
              <a:buAutoNum type="arabicPeriod" startAt="8"/>
            </a:pPr>
            <a:r>
              <a:rPr lang="en-US" sz="1600" kern="100" dirty="0">
                <a:effectLst/>
                <a:ea typeface="DengXian" panose="02010600030101010101" pitchFamily="2" charset="-122"/>
                <a:cs typeface="Calibri" panose="020F0502020204030204" pitchFamily="34" charset="0"/>
              </a:rPr>
              <a:t>Have you ever made a warranty claim on a smartphone or computer?</a:t>
            </a:r>
            <a:endParaRPr lang="en-US" sz="1600" kern="100" dirty="0">
              <a:effectLst/>
              <a:ea typeface="DengXian" panose="02010600030101010101" pitchFamily="2" charset="-122"/>
              <a:cs typeface="Arial" panose="020B0604020202020204" pitchFamily="34" charset="0"/>
            </a:endParaRPr>
          </a:p>
          <a:p>
            <a:pPr marL="342900" indent="-342900">
              <a:lnSpc>
                <a:spcPct val="150000"/>
              </a:lnSpc>
              <a:spcBef>
                <a:spcPts val="600"/>
              </a:spcBef>
              <a:spcAft>
                <a:spcPts val="0"/>
              </a:spcAft>
              <a:buFont typeface="+mj-lt"/>
              <a:buAutoNum type="arabicPeriod" startAt="8"/>
            </a:pPr>
            <a:r>
              <a:rPr lang="en-US" sz="1600" kern="100" dirty="0">
                <a:effectLst/>
                <a:ea typeface="DengXian" panose="02010600030101010101" pitchFamily="2" charset="-122"/>
                <a:cs typeface="Calibri" panose="020F0502020204030204" pitchFamily="34" charset="0"/>
              </a:rPr>
              <a:t>If yes, how easy was it for you to file the claim?</a:t>
            </a:r>
            <a:endParaRPr lang="en-US" sz="1600" dirty="0"/>
          </a:p>
          <a:p>
            <a:pPr marL="342900" indent="-342900">
              <a:lnSpc>
                <a:spcPct val="150000"/>
              </a:lnSpc>
              <a:spcBef>
                <a:spcPts val="600"/>
              </a:spcBef>
              <a:spcAft>
                <a:spcPts val="0"/>
              </a:spcAft>
              <a:buFont typeface="+mj-lt"/>
              <a:buAutoNum type="arabicPeriod" startAt="8"/>
            </a:pPr>
            <a:r>
              <a:rPr lang="en-US" sz="1600" kern="100" dirty="0">
                <a:effectLst/>
                <a:ea typeface="DengXian" panose="02010600030101010101" pitchFamily="2" charset="-122"/>
                <a:cs typeface="Calibri" panose="020F0502020204030204" pitchFamily="34" charset="0"/>
              </a:rPr>
              <a:t>Were you satisfied with how your claim was handled?</a:t>
            </a:r>
            <a:endParaRPr lang="en-US" sz="1600" dirty="0"/>
          </a:p>
          <a:p>
            <a:pPr marL="342900" indent="-342900">
              <a:lnSpc>
                <a:spcPct val="150000"/>
              </a:lnSpc>
              <a:spcBef>
                <a:spcPts val="600"/>
              </a:spcBef>
              <a:spcAft>
                <a:spcPts val="0"/>
              </a:spcAft>
              <a:buFont typeface="+mj-lt"/>
              <a:buAutoNum type="arabicPeriod" startAt="8"/>
            </a:pPr>
            <a:r>
              <a:rPr lang="en-US" sz="1600" kern="100" dirty="0">
                <a:effectLst/>
                <a:ea typeface="DengXian" panose="02010600030101010101" pitchFamily="2" charset="-122"/>
                <a:cs typeface="Calibri" panose="020F0502020204030204" pitchFamily="34" charset="0"/>
              </a:rPr>
              <a:t>If you were dissatisfied, did you take any next steps (for example, appealing the decision, complaining to the company, or filing a complaint with a government agency)?</a:t>
            </a:r>
            <a:endParaRPr lang="en-US" sz="1600" kern="100" dirty="0">
              <a:effectLst/>
              <a:ea typeface="DengXian" panose="02010600030101010101" pitchFamily="2" charset="-122"/>
              <a:cs typeface="Arial" panose="020B0604020202020204" pitchFamily="34" charset="0"/>
            </a:endParaRPr>
          </a:p>
          <a:p>
            <a:pPr marL="342900" marR="0" lvl="0" indent="-342900" rtl="0">
              <a:lnSpc>
                <a:spcPct val="150000"/>
              </a:lnSpc>
              <a:spcBef>
                <a:spcPts val="600"/>
              </a:spcBef>
              <a:spcAft>
                <a:spcPts val="0"/>
              </a:spcAft>
              <a:buFont typeface="+mj-lt"/>
              <a:buAutoNum type="arabicPeriod" startAt="8"/>
            </a:pPr>
            <a:r>
              <a:rPr lang="en-US" sz="1600" kern="100" dirty="0">
                <a:effectLst/>
                <a:ea typeface="DengXian" panose="02010600030101010101" pitchFamily="2" charset="-122"/>
                <a:cs typeface="Calibri" panose="020F0502020204030204" pitchFamily="34" charset="0"/>
              </a:rPr>
              <a:t>What was the outcome of any next steps you took? [COMMENT BOX]</a:t>
            </a:r>
            <a:endParaRPr lang="en-US" sz="1600" kern="100" dirty="0">
              <a:effectLst/>
              <a:ea typeface="DengXian" panose="02010600030101010101" pitchFamily="2" charset="-122"/>
              <a:cs typeface="Arial" panose="020B0604020202020204" pitchFamily="34" charset="0"/>
            </a:endParaRPr>
          </a:p>
          <a:p>
            <a:pPr marL="342900" marR="0" lvl="0" indent="-342900">
              <a:lnSpc>
                <a:spcPct val="150000"/>
              </a:lnSpc>
              <a:spcBef>
                <a:spcPts val="600"/>
              </a:spcBef>
              <a:spcAft>
                <a:spcPts val="0"/>
              </a:spcAft>
              <a:buFont typeface="+mj-lt"/>
              <a:buAutoNum type="arabicPeriod" startAt="8"/>
            </a:pPr>
            <a:r>
              <a:rPr lang="en-US" sz="1600" kern="100" dirty="0">
                <a:effectLst/>
                <a:ea typeface="DengXian" panose="02010600030101010101" pitchFamily="2" charset="-122"/>
                <a:cs typeface="Calibri" panose="020F0502020204030204" pitchFamily="34" charset="0"/>
              </a:rPr>
              <a:t>Would you know where/how to file a warranty-related complaint if you were not satisfied with the company’s response to a warranty claim you made?</a:t>
            </a:r>
            <a:endParaRPr lang="en-US" sz="1600" kern="100" dirty="0">
              <a:effectLst/>
              <a:ea typeface="DengXian" panose="02010600030101010101" pitchFamily="2" charset="-122"/>
              <a:cs typeface="Arial" panose="020B0604020202020204" pitchFamily="34" charset="0"/>
            </a:endParaRPr>
          </a:p>
          <a:p>
            <a:pPr marL="342900" indent="-342900">
              <a:lnSpc>
                <a:spcPct val="150000"/>
              </a:lnSpc>
              <a:spcBef>
                <a:spcPts val="600"/>
              </a:spcBef>
              <a:spcAft>
                <a:spcPts val="0"/>
              </a:spcAft>
              <a:buFont typeface="+mj-lt"/>
              <a:buAutoNum type="arabicPeriod" startAt="8"/>
            </a:pPr>
            <a:r>
              <a:rPr lang="en-US" sz="1600" dirty="0">
                <a:effectLst/>
                <a:ea typeface="DengXian" panose="02010600030101010101" pitchFamily="2" charset="-122"/>
              </a:rPr>
              <a:t>If you have any comments or experiences related to your computer and/or smartphone warranty you would like to share, please write them here. </a:t>
            </a:r>
            <a:endParaRPr lang="en-US" sz="1600" dirty="0"/>
          </a:p>
        </p:txBody>
      </p:sp>
    </p:spTree>
    <p:extLst>
      <p:ext uri="{BB962C8B-B14F-4D97-AF65-F5344CB8AC3E}">
        <p14:creationId xmlns:p14="http://schemas.microsoft.com/office/powerpoint/2010/main" val="3497766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1B5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CC547-62AD-FF4C-690C-12CD3133570D}"/>
              </a:ext>
            </a:extLst>
          </p:cNvPr>
          <p:cNvSpPr>
            <a:spLocks noGrp="1"/>
          </p:cNvSpPr>
          <p:nvPr>
            <p:ph type="title"/>
          </p:nvPr>
        </p:nvSpPr>
        <p:spPr>
          <a:xfrm>
            <a:off x="162300" y="370988"/>
            <a:ext cx="10571998" cy="970450"/>
          </a:xfrm>
        </p:spPr>
        <p:txBody>
          <a:bodyPr/>
          <a:lstStyle/>
          <a:p>
            <a:r>
              <a:rPr lang="en-US" dirty="0">
                <a:solidFill>
                  <a:schemeClr val="bg2"/>
                </a:solidFill>
              </a:rPr>
              <a:t>Key finding: Consumer survey</a:t>
            </a:r>
          </a:p>
        </p:txBody>
      </p:sp>
      <p:sp>
        <p:nvSpPr>
          <p:cNvPr id="3" name="Content Placeholder 2">
            <a:extLst>
              <a:ext uri="{FF2B5EF4-FFF2-40B4-BE49-F238E27FC236}">
                <a16:creationId xmlns:a16="http://schemas.microsoft.com/office/drawing/2014/main" id="{D2D28FB8-9765-923D-531A-E747D03FA934}"/>
              </a:ext>
            </a:extLst>
          </p:cNvPr>
          <p:cNvSpPr>
            <a:spLocks noGrp="1"/>
          </p:cNvSpPr>
          <p:nvPr>
            <p:ph idx="1"/>
          </p:nvPr>
        </p:nvSpPr>
        <p:spPr/>
        <p:txBody>
          <a:bodyPr>
            <a:normAutofit/>
          </a:bodyPr>
          <a:lstStyle/>
          <a:p>
            <a:pPr marL="0" marR="0" lvl="0" indent="0" rtl="0">
              <a:lnSpc>
                <a:spcPct val="150000"/>
              </a:lnSpc>
              <a:spcBef>
                <a:spcPts val="600"/>
              </a:spcBef>
              <a:spcAft>
                <a:spcPts val="0"/>
              </a:spcAft>
              <a:buNone/>
            </a:pPr>
            <a:r>
              <a:rPr lang="en-US" sz="1800" kern="100" dirty="0">
                <a:effectLst/>
                <a:ea typeface="DengXian" panose="02010600030101010101" pitchFamily="2" charset="-122"/>
                <a:cs typeface="Calibri" panose="020F0502020204030204" pitchFamily="34" charset="0"/>
              </a:rPr>
              <a:t>192 people (32%) said they received manufacturer’s warranty information from the seller (retailer, wireless service provider or manufacturer), but 235 (39%) did not; 174 (29%) didn’t remember if they received the information or not. </a:t>
            </a:r>
            <a:r>
              <a:rPr lang="en-US" sz="1800" kern="0" dirty="0">
                <a:effectLst/>
                <a:ea typeface="DengXian" panose="02010600030101010101" pitchFamily="2" charset="-122"/>
                <a:cs typeface="Calibri" panose="020F0502020204030204" pitchFamily="34" charset="0"/>
              </a:rPr>
              <a:t>One respondent said “I thought you had to purchase a warranty,” and some others commented about the fees associated with their warranty. Even though we noted at the start of the survey that all questions pertained to the manufacturer’s warranty that comes with the device—not an optional extended warranty, service contract or insurance—these responses could, perhaps, pertain to the extended warranty sales pitch that typically accompanies a new device purchase.</a:t>
            </a:r>
            <a:endParaRPr lang="en-US" sz="1800" kern="100" dirty="0">
              <a:effectLst/>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1477368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1B5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CC547-62AD-FF4C-690C-12CD3133570D}"/>
              </a:ext>
            </a:extLst>
          </p:cNvPr>
          <p:cNvSpPr>
            <a:spLocks noGrp="1"/>
          </p:cNvSpPr>
          <p:nvPr>
            <p:ph type="title"/>
          </p:nvPr>
        </p:nvSpPr>
        <p:spPr>
          <a:xfrm>
            <a:off x="162300" y="370988"/>
            <a:ext cx="10571998" cy="970450"/>
          </a:xfrm>
        </p:spPr>
        <p:txBody>
          <a:bodyPr/>
          <a:lstStyle/>
          <a:p>
            <a:r>
              <a:rPr lang="en-US" dirty="0">
                <a:solidFill>
                  <a:schemeClr val="bg2"/>
                </a:solidFill>
              </a:rPr>
              <a:t>Recommendations</a:t>
            </a:r>
          </a:p>
        </p:txBody>
      </p:sp>
      <p:sp>
        <p:nvSpPr>
          <p:cNvPr id="3" name="Content Placeholder 2">
            <a:extLst>
              <a:ext uri="{FF2B5EF4-FFF2-40B4-BE49-F238E27FC236}">
                <a16:creationId xmlns:a16="http://schemas.microsoft.com/office/drawing/2014/main" id="{D2D28FB8-9765-923D-531A-E747D03FA934}"/>
              </a:ext>
            </a:extLst>
          </p:cNvPr>
          <p:cNvSpPr>
            <a:spLocks noGrp="1"/>
          </p:cNvSpPr>
          <p:nvPr>
            <p:ph idx="1"/>
          </p:nvPr>
        </p:nvSpPr>
        <p:spPr>
          <a:xfrm>
            <a:off x="443753" y="2222287"/>
            <a:ext cx="11389659" cy="4264725"/>
          </a:xfrm>
        </p:spPr>
        <p:txBody>
          <a:bodyPr>
            <a:normAutofit fontScale="92500"/>
          </a:bodyPr>
          <a:lstStyle/>
          <a:p>
            <a:pPr>
              <a:lnSpc>
                <a:spcPct val="150000"/>
              </a:lnSpc>
              <a:spcBef>
                <a:spcPts val="600"/>
              </a:spcBef>
              <a:spcAft>
                <a:spcPts val="0"/>
              </a:spcAft>
            </a:pPr>
            <a:r>
              <a:rPr lang="en-US" dirty="0"/>
              <a:t>Device sellers should be required to clearly notify consumers about the existence of a manufacturer’s warranty and where to find the warranty terms. </a:t>
            </a:r>
          </a:p>
          <a:p>
            <a:pPr>
              <a:lnSpc>
                <a:spcPct val="150000"/>
              </a:lnSpc>
              <a:spcBef>
                <a:spcPts val="600"/>
              </a:spcBef>
              <a:spcAft>
                <a:spcPts val="0"/>
              </a:spcAft>
            </a:pPr>
            <a:r>
              <a:rPr lang="en-US" dirty="0"/>
              <a:t>Sellers who also sell an extended warranty and/or similar products should be required to clearly disclose that a manufacturer’s warranty comes with the device at no charge.</a:t>
            </a:r>
          </a:p>
          <a:p>
            <a:pPr>
              <a:lnSpc>
                <a:spcPct val="150000"/>
              </a:lnSpc>
              <a:spcBef>
                <a:spcPts val="600"/>
              </a:spcBef>
              <a:spcAft>
                <a:spcPts val="0"/>
              </a:spcAft>
            </a:pPr>
            <a:r>
              <a:rPr lang="en-US" dirty="0"/>
              <a:t>When selling an extended warranty (or similar product), the seller should be required to provide or display the extended warranty terms in full, before purchase, with key terms highlighted (such as price and length of coverage, exclusions, deductibles, claims process and time frame, shipping costs [if any], whether a loaner device is provided, and whether any replacement will be new or refurbished).</a:t>
            </a:r>
          </a:p>
          <a:p>
            <a:pPr>
              <a:lnSpc>
                <a:spcPct val="150000"/>
              </a:lnSpc>
              <a:spcBef>
                <a:spcPts val="600"/>
              </a:spcBef>
              <a:spcAft>
                <a:spcPts val="0"/>
              </a:spcAft>
            </a:pPr>
            <a:r>
              <a:rPr lang="en-US" dirty="0"/>
              <a:t>Sellers of extended warranties (and similar products) should be required to disclose previous year’s data on the number of extended warranty claims and the percentage of claims approved/denied. </a:t>
            </a:r>
          </a:p>
        </p:txBody>
      </p:sp>
    </p:spTree>
    <p:extLst>
      <p:ext uri="{BB962C8B-B14F-4D97-AF65-F5344CB8AC3E}">
        <p14:creationId xmlns:p14="http://schemas.microsoft.com/office/powerpoint/2010/main" val="4130416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1B5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CC547-62AD-FF4C-690C-12CD3133570D}"/>
              </a:ext>
            </a:extLst>
          </p:cNvPr>
          <p:cNvSpPr>
            <a:spLocks noGrp="1"/>
          </p:cNvSpPr>
          <p:nvPr>
            <p:ph type="title"/>
          </p:nvPr>
        </p:nvSpPr>
        <p:spPr>
          <a:xfrm>
            <a:off x="162300" y="370988"/>
            <a:ext cx="10571998" cy="970450"/>
          </a:xfrm>
        </p:spPr>
        <p:txBody>
          <a:bodyPr/>
          <a:lstStyle/>
          <a:p>
            <a:r>
              <a:rPr lang="en-US" dirty="0">
                <a:solidFill>
                  <a:schemeClr val="bg2"/>
                </a:solidFill>
              </a:rPr>
              <a:t>Key finding: Consumer survey</a:t>
            </a:r>
          </a:p>
        </p:txBody>
      </p:sp>
      <p:sp>
        <p:nvSpPr>
          <p:cNvPr id="3" name="Content Placeholder 2">
            <a:extLst>
              <a:ext uri="{FF2B5EF4-FFF2-40B4-BE49-F238E27FC236}">
                <a16:creationId xmlns:a16="http://schemas.microsoft.com/office/drawing/2014/main" id="{D2D28FB8-9765-923D-531A-E747D03FA934}"/>
              </a:ext>
            </a:extLst>
          </p:cNvPr>
          <p:cNvSpPr>
            <a:spLocks noGrp="1"/>
          </p:cNvSpPr>
          <p:nvPr>
            <p:ph idx="1"/>
          </p:nvPr>
        </p:nvSpPr>
        <p:spPr>
          <a:xfrm>
            <a:off x="322729" y="2222287"/>
            <a:ext cx="11645153" cy="3636511"/>
          </a:xfrm>
        </p:spPr>
        <p:txBody>
          <a:bodyPr>
            <a:no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dirty="0">
                <a:ea typeface="DengXian" panose="02010600030101010101" pitchFamily="2" charset="-122"/>
              </a:rPr>
              <a:t>A</a:t>
            </a:r>
            <a:r>
              <a:rPr lang="en-US" dirty="0">
                <a:effectLst/>
                <a:ea typeface="DengXian" panose="02010600030101010101" pitchFamily="2" charset="-122"/>
              </a:rPr>
              <a:t> little more than half of respondents (53%) said they don’t generally understand what the manufacturer’s warranty for their device covers and what is excluded. While most said they had not read the warranty or been told about the coverage, 30% said they had either read the warranty or been told about it but didn’t understand it</a:t>
            </a:r>
            <a:r>
              <a:rPr lang="en-US" dirty="0">
                <a:ea typeface="DengXian" panose="02010600030101010101" pitchFamily="2" charset="-122"/>
              </a:rPr>
              <a:t>. </a:t>
            </a:r>
            <a:r>
              <a:rPr lang="en-US" dirty="0">
                <a:effectLst/>
                <a:ea typeface="DengXian" panose="02010600030101010101" pitchFamily="2" charset="-122"/>
              </a:rPr>
              <a:t>Commenters’ words to describe warranty language included: “legalese,” “microscopic,” “long &amp; confusing,” “so many exclusions, exceptions and general gobbledygook,” “way too long,” “very difficult to comprehend,” “confusing jargon,” and “word salad.” One person expressed what others are clearly thinking: “It would be nice if the warranties were simple and to the point!”</a:t>
            </a:r>
            <a:endParaRPr lang="en-US" kern="100" dirty="0">
              <a:effectLst/>
              <a:ea typeface="DengXia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434320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1B5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CC547-62AD-FF4C-690C-12CD3133570D}"/>
              </a:ext>
            </a:extLst>
          </p:cNvPr>
          <p:cNvSpPr>
            <a:spLocks noGrp="1"/>
          </p:cNvSpPr>
          <p:nvPr>
            <p:ph type="title"/>
          </p:nvPr>
        </p:nvSpPr>
        <p:spPr>
          <a:xfrm>
            <a:off x="162300" y="370988"/>
            <a:ext cx="10571998" cy="970450"/>
          </a:xfrm>
        </p:spPr>
        <p:txBody>
          <a:bodyPr/>
          <a:lstStyle/>
          <a:p>
            <a:r>
              <a:rPr lang="en-US" dirty="0">
                <a:solidFill>
                  <a:schemeClr val="bg2"/>
                </a:solidFill>
              </a:rPr>
              <a:t>Recommendation</a:t>
            </a:r>
          </a:p>
        </p:txBody>
      </p:sp>
      <p:sp>
        <p:nvSpPr>
          <p:cNvPr id="3" name="Content Placeholder 2">
            <a:extLst>
              <a:ext uri="{FF2B5EF4-FFF2-40B4-BE49-F238E27FC236}">
                <a16:creationId xmlns:a16="http://schemas.microsoft.com/office/drawing/2014/main" id="{D2D28FB8-9765-923D-531A-E747D03FA934}"/>
              </a:ext>
            </a:extLst>
          </p:cNvPr>
          <p:cNvSpPr>
            <a:spLocks noGrp="1"/>
          </p:cNvSpPr>
          <p:nvPr>
            <p:ph idx="1"/>
          </p:nvPr>
        </p:nvSpPr>
        <p:spPr/>
        <p:txBody>
          <a:bodyPr/>
          <a:lstStyle/>
          <a:p>
            <a:r>
              <a:rPr lang="en-US" sz="2000" dirty="0"/>
              <a:t>Manufacturers should be required to provide warranty information in a clear, uniform way</a:t>
            </a:r>
          </a:p>
          <a:p>
            <a:pPr lvl="1">
              <a:lnSpc>
                <a:spcPct val="150000"/>
              </a:lnSpc>
              <a:spcBef>
                <a:spcPts val="600"/>
              </a:spcBef>
              <a:spcAft>
                <a:spcPts val="0"/>
              </a:spcAft>
            </a:pPr>
            <a:r>
              <a:rPr lang="en-US" sz="1800" dirty="0"/>
              <a:t>Use layman’s terms—language that the average consumer can understand</a:t>
            </a:r>
          </a:p>
          <a:p>
            <a:pPr lvl="1">
              <a:lnSpc>
                <a:spcPct val="150000"/>
              </a:lnSpc>
              <a:spcBef>
                <a:spcPts val="600"/>
              </a:spcBef>
              <a:spcAft>
                <a:spcPts val="0"/>
              </a:spcAft>
            </a:pPr>
            <a:r>
              <a:rPr lang="en-US" sz="1800" dirty="0"/>
              <a:t>Use a minimum font size (12 points)</a:t>
            </a:r>
          </a:p>
          <a:p>
            <a:pPr lvl="1">
              <a:lnSpc>
                <a:spcPct val="150000"/>
              </a:lnSpc>
              <a:spcBef>
                <a:spcPts val="600"/>
              </a:spcBef>
              <a:spcAft>
                <a:spcPts val="0"/>
              </a:spcAft>
            </a:pPr>
            <a:r>
              <a:rPr lang="en-US" sz="1800" dirty="0"/>
              <a:t>Format to make key terms easy to find at a glance</a:t>
            </a:r>
          </a:p>
        </p:txBody>
      </p:sp>
    </p:spTree>
    <p:extLst>
      <p:ext uri="{BB962C8B-B14F-4D97-AF65-F5344CB8AC3E}">
        <p14:creationId xmlns:p14="http://schemas.microsoft.com/office/powerpoint/2010/main" val="2232730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1B5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CC547-62AD-FF4C-690C-12CD3133570D}"/>
              </a:ext>
            </a:extLst>
          </p:cNvPr>
          <p:cNvSpPr>
            <a:spLocks noGrp="1"/>
          </p:cNvSpPr>
          <p:nvPr>
            <p:ph type="title"/>
          </p:nvPr>
        </p:nvSpPr>
        <p:spPr>
          <a:xfrm>
            <a:off x="162300" y="370988"/>
            <a:ext cx="10571998" cy="970450"/>
          </a:xfrm>
        </p:spPr>
        <p:txBody>
          <a:bodyPr/>
          <a:lstStyle/>
          <a:p>
            <a:r>
              <a:rPr lang="en-US" dirty="0">
                <a:solidFill>
                  <a:schemeClr val="bg2"/>
                </a:solidFill>
              </a:rPr>
              <a:t>Key finding: Consumer survey</a:t>
            </a:r>
          </a:p>
        </p:txBody>
      </p:sp>
      <p:sp>
        <p:nvSpPr>
          <p:cNvPr id="3" name="Content Placeholder 2">
            <a:extLst>
              <a:ext uri="{FF2B5EF4-FFF2-40B4-BE49-F238E27FC236}">
                <a16:creationId xmlns:a16="http://schemas.microsoft.com/office/drawing/2014/main" id="{D2D28FB8-9765-923D-531A-E747D03FA934}"/>
              </a:ext>
            </a:extLst>
          </p:cNvPr>
          <p:cNvSpPr>
            <a:spLocks noGrp="1"/>
          </p:cNvSpPr>
          <p:nvPr>
            <p:ph idx="1"/>
          </p:nvPr>
        </p:nvSpPr>
        <p:spPr/>
        <p:txBody>
          <a:bodyPr>
            <a:normAutofit/>
          </a:bodyPr>
          <a:lstStyle/>
          <a:p>
            <a:pPr marL="0" indent="0">
              <a:lnSpc>
                <a:spcPct val="150000"/>
              </a:lnSpc>
              <a:spcBef>
                <a:spcPts val="0"/>
              </a:spcBef>
              <a:spcAft>
                <a:spcPts val="0"/>
              </a:spcAft>
              <a:buNone/>
            </a:pPr>
            <a:r>
              <a:rPr lang="en-US" sz="2000" dirty="0">
                <a:effectLst/>
                <a:ea typeface="DengXian" panose="02010600030101010101" pitchFamily="2" charset="-122"/>
              </a:rPr>
              <a:t>Of those who </a:t>
            </a:r>
            <a:r>
              <a:rPr lang="en-US" sz="2000" dirty="0">
                <a:ea typeface="DengXian" panose="02010600030101010101" pitchFamily="2" charset="-122"/>
              </a:rPr>
              <a:t>said they did not understand the warranty coverage, </a:t>
            </a:r>
            <a:r>
              <a:rPr lang="en-US" sz="2000" dirty="0">
                <a:effectLst/>
                <a:ea typeface="DengXian" panose="02010600030101010101" pitchFamily="2" charset="-122"/>
              </a:rPr>
              <a:t>4% said they couldn’t find the warranty in the language they speak/read.</a:t>
            </a:r>
            <a:r>
              <a:rPr lang="en-US" sz="2000" dirty="0">
                <a:effectLst/>
              </a:rPr>
              <a:t> </a:t>
            </a:r>
            <a:endParaRPr lang="en-US" sz="2000" dirty="0"/>
          </a:p>
        </p:txBody>
      </p:sp>
    </p:spTree>
    <p:extLst>
      <p:ext uri="{BB962C8B-B14F-4D97-AF65-F5344CB8AC3E}">
        <p14:creationId xmlns:p14="http://schemas.microsoft.com/office/powerpoint/2010/main" val="763129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1B5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45A92-AF83-878E-8550-D58712C76790}"/>
              </a:ext>
            </a:extLst>
          </p:cNvPr>
          <p:cNvSpPr>
            <a:spLocks noGrp="1"/>
          </p:cNvSpPr>
          <p:nvPr>
            <p:ph type="title"/>
          </p:nvPr>
        </p:nvSpPr>
        <p:spPr/>
        <p:txBody>
          <a:bodyPr/>
          <a:lstStyle/>
          <a:p>
            <a:r>
              <a:rPr lang="en-US" sz="5400" dirty="0">
                <a:solidFill>
                  <a:schemeClr val="bg2"/>
                </a:solidFill>
              </a:rPr>
              <a:t>Consumer Action: Who we are</a:t>
            </a:r>
          </a:p>
        </p:txBody>
      </p:sp>
      <p:sp>
        <p:nvSpPr>
          <p:cNvPr id="4" name="Content Placeholder 2">
            <a:extLst>
              <a:ext uri="{FF2B5EF4-FFF2-40B4-BE49-F238E27FC236}">
                <a16:creationId xmlns:a16="http://schemas.microsoft.com/office/drawing/2014/main" id="{2C048A13-6769-71BB-94EC-14E36B704149}"/>
              </a:ext>
            </a:extLst>
          </p:cNvPr>
          <p:cNvSpPr>
            <a:spLocks noGrp="1"/>
          </p:cNvSpPr>
          <p:nvPr>
            <p:ph idx="1"/>
          </p:nvPr>
        </p:nvSpPr>
        <p:spPr>
          <a:xfrm>
            <a:off x="430305" y="1995488"/>
            <a:ext cx="11362765" cy="4351338"/>
          </a:xfrm>
        </p:spPr>
        <p:txBody>
          <a:bodyPr>
            <a:normAutofit/>
          </a:bodyPr>
          <a:lstStyle/>
          <a:p>
            <a:pPr marL="0" indent="0" algn="ctr">
              <a:lnSpc>
                <a:spcPct val="170000"/>
              </a:lnSpc>
              <a:buNone/>
            </a:pPr>
            <a:r>
              <a:rPr lang="en-US" sz="2000" dirty="0">
                <a:effectLst/>
                <a:ea typeface="PMingLiU" panose="02020500000000000000" pitchFamily="18" charset="-120"/>
                <a:cs typeface="Calibri" panose="020F0502020204030204" pitchFamily="34" charset="0"/>
              </a:rPr>
              <a:t>Consumer Action, a nonprofit 501(c)(3) organization, has been a champion of underrepresented consumers nationwide since 1971. With over 50 years of promoting consumer literacy, improving marketplace access and fairness for underserved consumers, and advocating for economic justice for all, Consumer Action is one of the most recognized, effective and trusted consumer organizations in the nation.</a:t>
            </a:r>
            <a:endParaRPr lang="en-US" sz="2000" dirty="0">
              <a:effectLst/>
              <a:ea typeface="PMingLiU" panose="02020500000000000000" pitchFamily="18" charset="-120"/>
              <a:cs typeface="Arial" panose="020B0604020202020204" pitchFamily="34" charset="0"/>
            </a:endParaRPr>
          </a:p>
          <a:p>
            <a:endParaRPr lang="en-US" dirty="0"/>
          </a:p>
        </p:txBody>
      </p:sp>
    </p:spTree>
    <p:extLst>
      <p:ext uri="{BB962C8B-B14F-4D97-AF65-F5344CB8AC3E}">
        <p14:creationId xmlns:p14="http://schemas.microsoft.com/office/powerpoint/2010/main" val="3909416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1B5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CC547-62AD-FF4C-690C-12CD3133570D}"/>
              </a:ext>
            </a:extLst>
          </p:cNvPr>
          <p:cNvSpPr>
            <a:spLocks noGrp="1"/>
          </p:cNvSpPr>
          <p:nvPr>
            <p:ph type="title"/>
          </p:nvPr>
        </p:nvSpPr>
        <p:spPr>
          <a:xfrm>
            <a:off x="162300" y="370988"/>
            <a:ext cx="10571998" cy="970450"/>
          </a:xfrm>
        </p:spPr>
        <p:txBody>
          <a:bodyPr/>
          <a:lstStyle/>
          <a:p>
            <a:r>
              <a:rPr lang="en-US" dirty="0">
                <a:solidFill>
                  <a:schemeClr val="bg2"/>
                </a:solidFill>
              </a:rPr>
              <a:t>Recommendation</a:t>
            </a:r>
          </a:p>
        </p:txBody>
      </p:sp>
      <p:sp>
        <p:nvSpPr>
          <p:cNvPr id="3" name="Content Placeholder 2">
            <a:extLst>
              <a:ext uri="{FF2B5EF4-FFF2-40B4-BE49-F238E27FC236}">
                <a16:creationId xmlns:a16="http://schemas.microsoft.com/office/drawing/2014/main" id="{D2D28FB8-9765-923D-531A-E747D03FA934}"/>
              </a:ext>
            </a:extLst>
          </p:cNvPr>
          <p:cNvSpPr>
            <a:spLocks noGrp="1"/>
          </p:cNvSpPr>
          <p:nvPr>
            <p:ph idx="1"/>
          </p:nvPr>
        </p:nvSpPr>
        <p:spPr/>
        <p:txBody>
          <a:bodyPr>
            <a:normAutofit/>
          </a:bodyPr>
          <a:lstStyle/>
          <a:p>
            <a:pPr>
              <a:lnSpc>
                <a:spcPct val="150000"/>
              </a:lnSpc>
              <a:spcBef>
                <a:spcPts val="600"/>
              </a:spcBef>
              <a:spcAft>
                <a:spcPts val="0"/>
              </a:spcAft>
            </a:pPr>
            <a:r>
              <a:rPr lang="en-US" sz="2000" dirty="0"/>
              <a:t>Manufacturers should make the warranty available—and easy to find—in multiple languages.</a:t>
            </a:r>
          </a:p>
        </p:txBody>
      </p:sp>
    </p:spTree>
    <p:extLst>
      <p:ext uri="{BB962C8B-B14F-4D97-AF65-F5344CB8AC3E}">
        <p14:creationId xmlns:p14="http://schemas.microsoft.com/office/powerpoint/2010/main" val="40369699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1B5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CC547-62AD-FF4C-690C-12CD3133570D}"/>
              </a:ext>
            </a:extLst>
          </p:cNvPr>
          <p:cNvSpPr>
            <a:spLocks noGrp="1"/>
          </p:cNvSpPr>
          <p:nvPr>
            <p:ph type="title"/>
          </p:nvPr>
        </p:nvSpPr>
        <p:spPr>
          <a:xfrm>
            <a:off x="162300" y="370988"/>
            <a:ext cx="10571998" cy="970450"/>
          </a:xfrm>
        </p:spPr>
        <p:txBody>
          <a:bodyPr/>
          <a:lstStyle/>
          <a:p>
            <a:r>
              <a:rPr lang="en-US" dirty="0">
                <a:solidFill>
                  <a:schemeClr val="bg2"/>
                </a:solidFill>
              </a:rPr>
              <a:t>Key finding: Consumer survey</a:t>
            </a:r>
          </a:p>
        </p:txBody>
      </p:sp>
      <p:sp>
        <p:nvSpPr>
          <p:cNvPr id="3" name="Content Placeholder 2">
            <a:extLst>
              <a:ext uri="{FF2B5EF4-FFF2-40B4-BE49-F238E27FC236}">
                <a16:creationId xmlns:a16="http://schemas.microsoft.com/office/drawing/2014/main" id="{D2D28FB8-9765-923D-531A-E747D03FA934}"/>
              </a:ext>
            </a:extLst>
          </p:cNvPr>
          <p:cNvSpPr>
            <a:spLocks noGrp="1"/>
          </p:cNvSpPr>
          <p:nvPr>
            <p:ph idx="1"/>
          </p:nvPr>
        </p:nvSpPr>
        <p:spPr/>
        <p:txBody>
          <a:bodyPr>
            <a:normAutofit lnSpcReduction="10000"/>
          </a:bodyPr>
          <a:lstStyle/>
          <a:p>
            <a:pPr marL="0" marR="0" lvl="0" indent="0" rtl="0">
              <a:lnSpc>
                <a:spcPct val="150000"/>
              </a:lnSpc>
              <a:spcBef>
                <a:spcPts val="600"/>
              </a:spcBef>
              <a:spcAft>
                <a:spcPts val="0"/>
              </a:spcAft>
              <a:buNone/>
            </a:pPr>
            <a:r>
              <a:rPr lang="en-US" sz="1800" kern="100" dirty="0">
                <a:effectLst/>
                <a:ea typeface="DengXian" panose="02010600030101010101" pitchFamily="2" charset="-122"/>
                <a:cs typeface="Calibri" panose="020F0502020204030204" pitchFamily="34" charset="0"/>
              </a:rPr>
              <a:t>A respondent, singling out the mandatory arbitration clause that typically appears in consumer service contracts, wrote: “</a:t>
            </a:r>
            <a:r>
              <a:rPr lang="en-US" sz="1800" kern="0" dirty="0">
                <a:effectLst/>
                <a:ea typeface="DengXian" panose="02010600030101010101" pitchFamily="2" charset="-122"/>
                <a:cs typeface="Calibri" panose="020F0502020204030204" pitchFamily="34" charset="0"/>
              </a:rPr>
              <a:t>Arbitration in a dispute should not be the default. Our justice system may be flawed, but better than some obscure arbitrator.” Another echoed that sentiment: “A general observation about warranties: almost all now MANDATE arbitration if there is a dispute. This is a problem because the arbitrators are almost always more favorable to manufacturers or other corporate entities rather than consumers.” (Consumer Action has long worked to oppose binding mandatory arbitration clauses in the fine print of contracts, which force millions of consumers to, unwittingly or without realistic alternative, waive their right to access the courts in the face of corporate wrongdoings.)</a:t>
            </a:r>
            <a:endParaRPr lang="en-US" sz="1800" kern="100" dirty="0">
              <a:effectLst/>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4200159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1B5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CC547-62AD-FF4C-690C-12CD3133570D}"/>
              </a:ext>
            </a:extLst>
          </p:cNvPr>
          <p:cNvSpPr>
            <a:spLocks noGrp="1"/>
          </p:cNvSpPr>
          <p:nvPr>
            <p:ph type="title"/>
          </p:nvPr>
        </p:nvSpPr>
        <p:spPr>
          <a:xfrm>
            <a:off x="162300" y="370988"/>
            <a:ext cx="10571998" cy="970450"/>
          </a:xfrm>
        </p:spPr>
        <p:txBody>
          <a:bodyPr/>
          <a:lstStyle/>
          <a:p>
            <a:r>
              <a:rPr lang="en-US" dirty="0">
                <a:solidFill>
                  <a:schemeClr val="bg2"/>
                </a:solidFill>
              </a:rPr>
              <a:t>Recommendation</a:t>
            </a:r>
          </a:p>
        </p:txBody>
      </p:sp>
      <p:sp>
        <p:nvSpPr>
          <p:cNvPr id="3" name="Content Placeholder 2">
            <a:extLst>
              <a:ext uri="{FF2B5EF4-FFF2-40B4-BE49-F238E27FC236}">
                <a16:creationId xmlns:a16="http://schemas.microsoft.com/office/drawing/2014/main" id="{D2D28FB8-9765-923D-531A-E747D03FA934}"/>
              </a:ext>
            </a:extLst>
          </p:cNvPr>
          <p:cNvSpPr>
            <a:spLocks noGrp="1"/>
          </p:cNvSpPr>
          <p:nvPr>
            <p:ph idx="1"/>
          </p:nvPr>
        </p:nvSpPr>
        <p:spPr/>
        <p:txBody>
          <a:bodyPr/>
          <a:lstStyle/>
          <a:p>
            <a:r>
              <a:rPr lang="en-US" dirty="0"/>
              <a:t>Mandatory arbitration clauses in consumer product warranties should be prohibited.</a:t>
            </a:r>
          </a:p>
        </p:txBody>
      </p:sp>
    </p:spTree>
    <p:extLst>
      <p:ext uri="{BB962C8B-B14F-4D97-AF65-F5344CB8AC3E}">
        <p14:creationId xmlns:p14="http://schemas.microsoft.com/office/powerpoint/2010/main" val="21082490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1B5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CC547-62AD-FF4C-690C-12CD3133570D}"/>
              </a:ext>
            </a:extLst>
          </p:cNvPr>
          <p:cNvSpPr>
            <a:spLocks noGrp="1"/>
          </p:cNvSpPr>
          <p:nvPr>
            <p:ph type="title"/>
          </p:nvPr>
        </p:nvSpPr>
        <p:spPr>
          <a:xfrm>
            <a:off x="162300" y="370988"/>
            <a:ext cx="10571998" cy="970450"/>
          </a:xfrm>
        </p:spPr>
        <p:txBody>
          <a:bodyPr/>
          <a:lstStyle/>
          <a:p>
            <a:r>
              <a:rPr lang="en-US" dirty="0">
                <a:solidFill>
                  <a:schemeClr val="bg2"/>
                </a:solidFill>
              </a:rPr>
              <a:t>Key finding: Consumer survey</a:t>
            </a:r>
          </a:p>
        </p:txBody>
      </p:sp>
      <p:sp>
        <p:nvSpPr>
          <p:cNvPr id="3" name="Content Placeholder 2">
            <a:extLst>
              <a:ext uri="{FF2B5EF4-FFF2-40B4-BE49-F238E27FC236}">
                <a16:creationId xmlns:a16="http://schemas.microsoft.com/office/drawing/2014/main" id="{D2D28FB8-9765-923D-531A-E747D03FA934}"/>
              </a:ext>
            </a:extLst>
          </p:cNvPr>
          <p:cNvSpPr>
            <a:spLocks noGrp="1"/>
          </p:cNvSpPr>
          <p:nvPr>
            <p:ph idx="1"/>
          </p:nvPr>
        </p:nvSpPr>
        <p:spPr/>
        <p:txBody>
          <a:bodyPr/>
          <a:lstStyle/>
          <a:p>
            <a:pPr marL="0" marR="0" lvl="0" indent="0" rtl="0">
              <a:lnSpc>
                <a:spcPct val="150000"/>
              </a:lnSpc>
              <a:spcBef>
                <a:spcPts val="600"/>
              </a:spcBef>
              <a:spcAft>
                <a:spcPts val="0"/>
              </a:spcAft>
              <a:buNone/>
            </a:pPr>
            <a:r>
              <a:rPr lang="en-US" sz="1800" kern="100" dirty="0">
                <a:effectLst/>
                <a:ea typeface="DengXian" panose="02010600030101010101" pitchFamily="2" charset="-122"/>
                <a:cs typeface="Calibri" panose="020F0502020204030204" pitchFamily="34" charset="0"/>
              </a:rPr>
              <a:t>Most respondents (64%) said they would not know where/how to file a warranty-related complaint if they were not satisfied with a company’s response to their warranty claim. One respondent wrote: “</a:t>
            </a:r>
            <a:r>
              <a:rPr lang="en-US" sz="1800" kern="0" dirty="0">
                <a:effectLst/>
                <a:ea typeface="DengXian" panose="02010600030101010101" pitchFamily="2" charset="-122"/>
                <a:cs typeface="Calibri" panose="020F0502020204030204" pitchFamily="34" charset="0"/>
              </a:rPr>
              <a:t>Big companies who have less competition should be required to tell consumers where to complain (like CFPB). I just learned of this with a different issue and was able to receive fair return of unauthorized fees. In the last decade customer service has moved from people wanting to work with you so they didn't lose customers, to telling people they have no rights and have to accept what they are told. There is no clear complaint or resolution process.”</a:t>
            </a:r>
          </a:p>
        </p:txBody>
      </p:sp>
    </p:spTree>
    <p:extLst>
      <p:ext uri="{BB962C8B-B14F-4D97-AF65-F5344CB8AC3E}">
        <p14:creationId xmlns:p14="http://schemas.microsoft.com/office/powerpoint/2010/main" val="8638744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1B5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CC547-62AD-FF4C-690C-12CD3133570D}"/>
              </a:ext>
            </a:extLst>
          </p:cNvPr>
          <p:cNvSpPr>
            <a:spLocks noGrp="1"/>
          </p:cNvSpPr>
          <p:nvPr>
            <p:ph type="title"/>
          </p:nvPr>
        </p:nvSpPr>
        <p:spPr>
          <a:xfrm>
            <a:off x="162300" y="370988"/>
            <a:ext cx="10571998" cy="970450"/>
          </a:xfrm>
        </p:spPr>
        <p:txBody>
          <a:bodyPr/>
          <a:lstStyle/>
          <a:p>
            <a:r>
              <a:rPr lang="en-US" dirty="0">
                <a:solidFill>
                  <a:schemeClr val="bg2"/>
                </a:solidFill>
              </a:rPr>
              <a:t>Recommendation</a:t>
            </a:r>
          </a:p>
        </p:txBody>
      </p:sp>
      <p:sp>
        <p:nvSpPr>
          <p:cNvPr id="3" name="Content Placeholder 2">
            <a:extLst>
              <a:ext uri="{FF2B5EF4-FFF2-40B4-BE49-F238E27FC236}">
                <a16:creationId xmlns:a16="http://schemas.microsoft.com/office/drawing/2014/main" id="{D2D28FB8-9765-923D-531A-E747D03FA934}"/>
              </a:ext>
            </a:extLst>
          </p:cNvPr>
          <p:cNvSpPr>
            <a:spLocks noGrp="1"/>
          </p:cNvSpPr>
          <p:nvPr>
            <p:ph idx="1"/>
          </p:nvPr>
        </p:nvSpPr>
        <p:spPr/>
        <p:txBody>
          <a:bodyPr/>
          <a:lstStyle/>
          <a:p>
            <a:pPr>
              <a:lnSpc>
                <a:spcPct val="150000"/>
              </a:lnSpc>
              <a:spcBef>
                <a:spcPts val="600"/>
              </a:spcBef>
              <a:spcAft>
                <a:spcPts val="0"/>
              </a:spcAft>
            </a:pPr>
            <a:r>
              <a:rPr lang="en-US" dirty="0"/>
              <a:t>Warranties should make clear how/where to complain within the company and what the resolution/appeal process is.</a:t>
            </a:r>
          </a:p>
          <a:p>
            <a:pPr>
              <a:lnSpc>
                <a:spcPct val="150000"/>
              </a:lnSpc>
              <a:spcBef>
                <a:spcPts val="600"/>
              </a:spcBef>
              <a:spcAft>
                <a:spcPts val="0"/>
              </a:spcAft>
            </a:pPr>
            <a:r>
              <a:rPr lang="en-US" dirty="0"/>
              <a:t>Warranties should provide the names of and links to external agencies/entities that consumers can file a complaint with if dissatisfied with the outcome of a warranty claim (e.g., the Federal Trade Commission and their state attorney general).</a:t>
            </a:r>
          </a:p>
        </p:txBody>
      </p:sp>
    </p:spTree>
    <p:extLst>
      <p:ext uri="{BB962C8B-B14F-4D97-AF65-F5344CB8AC3E}">
        <p14:creationId xmlns:p14="http://schemas.microsoft.com/office/powerpoint/2010/main" val="27774870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1B5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CC547-62AD-FF4C-690C-12CD3133570D}"/>
              </a:ext>
            </a:extLst>
          </p:cNvPr>
          <p:cNvSpPr>
            <a:spLocks noGrp="1"/>
          </p:cNvSpPr>
          <p:nvPr>
            <p:ph type="title"/>
          </p:nvPr>
        </p:nvSpPr>
        <p:spPr>
          <a:xfrm>
            <a:off x="145971" y="387317"/>
            <a:ext cx="10571998" cy="970450"/>
          </a:xfrm>
        </p:spPr>
        <p:txBody>
          <a:bodyPr/>
          <a:lstStyle/>
          <a:p>
            <a:r>
              <a:rPr lang="en-US" dirty="0">
                <a:solidFill>
                  <a:schemeClr val="bg2"/>
                </a:solidFill>
              </a:rPr>
              <a:t>Recommendations (summary)</a:t>
            </a:r>
          </a:p>
        </p:txBody>
      </p:sp>
      <p:sp>
        <p:nvSpPr>
          <p:cNvPr id="3" name="Content Placeholder 2">
            <a:extLst>
              <a:ext uri="{FF2B5EF4-FFF2-40B4-BE49-F238E27FC236}">
                <a16:creationId xmlns:a16="http://schemas.microsoft.com/office/drawing/2014/main" id="{D2D28FB8-9765-923D-531A-E747D03FA934}"/>
              </a:ext>
            </a:extLst>
          </p:cNvPr>
          <p:cNvSpPr>
            <a:spLocks noGrp="1"/>
          </p:cNvSpPr>
          <p:nvPr>
            <p:ph idx="1"/>
          </p:nvPr>
        </p:nvSpPr>
        <p:spPr>
          <a:xfrm>
            <a:off x="238845" y="2090220"/>
            <a:ext cx="11734080" cy="4641883"/>
          </a:xfrm>
        </p:spPr>
        <p:txBody>
          <a:bodyPr>
            <a:normAutofit fontScale="25000" lnSpcReduction="20000"/>
          </a:bodyPr>
          <a:lstStyle/>
          <a:p>
            <a:pPr marL="0" indent="0">
              <a:lnSpc>
                <a:spcPct val="160000"/>
              </a:lnSpc>
              <a:spcBef>
                <a:spcPts val="600"/>
              </a:spcBef>
              <a:spcAft>
                <a:spcPts val="0"/>
              </a:spcAft>
              <a:buNone/>
            </a:pPr>
            <a:r>
              <a:rPr lang="en-US" sz="6400" dirty="0"/>
              <a:t>Device sellers should be required to:</a:t>
            </a:r>
          </a:p>
          <a:p>
            <a:pPr>
              <a:lnSpc>
                <a:spcPct val="170000"/>
              </a:lnSpc>
              <a:spcBef>
                <a:spcPts val="600"/>
              </a:spcBef>
              <a:spcAft>
                <a:spcPts val="0"/>
              </a:spcAft>
            </a:pPr>
            <a:r>
              <a:rPr lang="en-US" sz="4800" dirty="0">
                <a:ea typeface="Times New Roman" panose="02020603050405020304" pitchFamily="18" charset="0"/>
              </a:rPr>
              <a:t>C</a:t>
            </a:r>
            <a:r>
              <a:rPr lang="en-US" sz="4800" dirty="0">
                <a:effectLst/>
                <a:ea typeface="Times New Roman" panose="02020603050405020304" pitchFamily="18" charset="0"/>
              </a:rPr>
              <a:t>learly disclose the existence of a manufacturer’s warranty (at no charge) and where to find the warranty terms</a:t>
            </a:r>
            <a:r>
              <a:rPr lang="en-US" sz="4800" dirty="0">
                <a:effectLst/>
              </a:rPr>
              <a:t> </a:t>
            </a:r>
          </a:p>
          <a:p>
            <a:pPr>
              <a:lnSpc>
                <a:spcPct val="170000"/>
              </a:lnSpc>
              <a:spcBef>
                <a:spcPts val="600"/>
              </a:spcBef>
              <a:spcAft>
                <a:spcPts val="0"/>
              </a:spcAft>
            </a:pPr>
            <a:r>
              <a:rPr lang="en-US" sz="4800" dirty="0">
                <a:ea typeface="Times New Roman" panose="02020603050405020304" pitchFamily="18" charset="0"/>
              </a:rPr>
              <a:t>Provide or display</a:t>
            </a:r>
            <a:r>
              <a:rPr lang="en-US" sz="4800" dirty="0">
                <a:effectLst/>
                <a:ea typeface="Times New Roman" panose="02020603050405020304" pitchFamily="18" charset="0"/>
              </a:rPr>
              <a:t> the extended warranty (or similar product)</a:t>
            </a:r>
            <a:r>
              <a:rPr lang="en-US" sz="4800" dirty="0">
                <a:effectLst/>
              </a:rPr>
              <a:t> being sold</a:t>
            </a:r>
            <a:r>
              <a:rPr lang="en-US" sz="4800" dirty="0"/>
              <a:t>, with key terms (</a:t>
            </a:r>
            <a:r>
              <a:rPr lang="en-US" sz="4800" dirty="0">
                <a:effectLst/>
              </a:rPr>
              <a:t>deductibles, exclusions, claim limits, etc.) highlighted </a:t>
            </a:r>
          </a:p>
          <a:p>
            <a:pPr>
              <a:lnSpc>
                <a:spcPct val="170000"/>
              </a:lnSpc>
              <a:spcBef>
                <a:spcPts val="600"/>
              </a:spcBef>
              <a:spcAft>
                <a:spcPts val="0"/>
              </a:spcAft>
            </a:pPr>
            <a:r>
              <a:rPr lang="en-US" sz="4800" dirty="0">
                <a:ea typeface="Times New Roman" panose="02020603050405020304" pitchFamily="18" charset="0"/>
              </a:rPr>
              <a:t>D</a:t>
            </a:r>
            <a:r>
              <a:rPr lang="en-US" sz="4800" dirty="0">
                <a:effectLst/>
                <a:ea typeface="Times New Roman" panose="02020603050405020304" pitchFamily="18" charset="0"/>
              </a:rPr>
              <a:t>isclose previous year’s data on number of extended warranty claims and the percentage of claims approved/denied</a:t>
            </a:r>
            <a:r>
              <a:rPr lang="en-US" sz="4800" dirty="0">
                <a:effectLst/>
              </a:rPr>
              <a:t> </a:t>
            </a:r>
            <a:endParaRPr lang="en-US" sz="4800" dirty="0"/>
          </a:p>
          <a:p>
            <a:pPr marL="0" indent="0">
              <a:lnSpc>
                <a:spcPct val="160000"/>
              </a:lnSpc>
              <a:spcBef>
                <a:spcPts val="600"/>
              </a:spcBef>
              <a:spcAft>
                <a:spcPts val="0"/>
              </a:spcAft>
              <a:buNone/>
            </a:pPr>
            <a:r>
              <a:rPr lang="en-US" sz="6400" dirty="0"/>
              <a:t>Manufacturers providing a written (express) warranty should be required to:  </a:t>
            </a:r>
          </a:p>
          <a:p>
            <a:pPr>
              <a:lnSpc>
                <a:spcPct val="170000"/>
              </a:lnSpc>
              <a:spcBef>
                <a:spcPts val="600"/>
              </a:spcBef>
              <a:spcAft>
                <a:spcPts val="0"/>
              </a:spcAft>
            </a:pPr>
            <a:r>
              <a:rPr lang="en-US" sz="4800" dirty="0">
                <a:effectLst/>
                <a:ea typeface="Times New Roman" panose="02020603050405020304" pitchFamily="18" charset="0"/>
              </a:rPr>
              <a:t>Use layman’s terms (language that the average consumer can understand) and a minimum 12-point font in presenting warranty coverage</a:t>
            </a:r>
          </a:p>
          <a:p>
            <a:pPr>
              <a:lnSpc>
                <a:spcPct val="170000"/>
              </a:lnSpc>
              <a:spcBef>
                <a:spcPts val="600"/>
              </a:spcBef>
              <a:spcAft>
                <a:spcPts val="0"/>
              </a:spcAft>
            </a:pPr>
            <a:r>
              <a:rPr lang="en-US" sz="4800" dirty="0"/>
              <a:t>Make the warranty available—and easy to find—in at least English, Spanish and Chinese  </a:t>
            </a:r>
          </a:p>
          <a:p>
            <a:pPr>
              <a:lnSpc>
                <a:spcPct val="170000"/>
              </a:lnSpc>
              <a:spcBef>
                <a:spcPts val="600"/>
              </a:spcBef>
              <a:spcAft>
                <a:spcPts val="0"/>
              </a:spcAft>
            </a:pPr>
            <a:r>
              <a:rPr lang="en-US" sz="4800" dirty="0"/>
              <a:t>Omit any mandatory arbitration clause</a:t>
            </a:r>
          </a:p>
          <a:p>
            <a:pPr>
              <a:lnSpc>
                <a:spcPct val="170000"/>
              </a:lnSpc>
              <a:spcBef>
                <a:spcPts val="600"/>
              </a:spcBef>
              <a:spcAft>
                <a:spcPts val="0"/>
              </a:spcAft>
            </a:pPr>
            <a:r>
              <a:rPr lang="en-US" sz="4800" dirty="0"/>
              <a:t>Make clear how to file a warranty-related claim and/or complaint with the manufacturer and what the resolution/appeal process is</a:t>
            </a:r>
          </a:p>
          <a:p>
            <a:pPr>
              <a:lnSpc>
                <a:spcPct val="170000"/>
              </a:lnSpc>
              <a:spcBef>
                <a:spcPts val="600"/>
              </a:spcBef>
              <a:spcAft>
                <a:spcPts val="0"/>
              </a:spcAft>
            </a:pPr>
            <a:r>
              <a:rPr lang="en-US" sz="4800" dirty="0"/>
              <a:t>Provide the names of (and links to) complaint-handling agencies/entities </a:t>
            </a:r>
          </a:p>
          <a:p>
            <a:pPr>
              <a:lnSpc>
                <a:spcPct val="170000"/>
              </a:lnSpc>
              <a:spcBef>
                <a:spcPts val="600"/>
              </a:spcBef>
              <a:spcAft>
                <a:spcPts val="0"/>
              </a:spcAft>
            </a:pPr>
            <a:r>
              <a:rPr lang="en-US" sz="4800" dirty="0">
                <a:ea typeface="Times New Roman" panose="02020603050405020304" pitchFamily="18" charset="0"/>
              </a:rPr>
              <a:t>Present the key warranty terms </a:t>
            </a:r>
            <a:r>
              <a:rPr lang="en-US" sz="4800" dirty="0">
                <a:effectLst/>
                <a:ea typeface="Times New Roman" panose="02020603050405020304" pitchFamily="18" charset="0"/>
              </a:rPr>
              <a:t>in a clear, succinct way (example on next slide)</a:t>
            </a:r>
            <a:endParaRPr lang="en-US" sz="4800" dirty="0"/>
          </a:p>
          <a:p>
            <a:endParaRPr lang="en-US" dirty="0"/>
          </a:p>
        </p:txBody>
      </p:sp>
    </p:spTree>
    <p:extLst>
      <p:ext uri="{BB962C8B-B14F-4D97-AF65-F5344CB8AC3E}">
        <p14:creationId xmlns:p14="http://schemas.microsoft.com/office/powerpoint/2010/main" val="4276920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2C018BD7-06D2-C4B8-120C-987B4BBD114D}"/>
              </a:ext>
            </a:extLst>
          </p:cNvPr>
          <p:cNvSpPr>
            <a:spLocks noChangeArrowheads="1"/>
          </p:cNvSpPr>
          <p:nvPr/>
        </p:nvSpPr>
        <p:spPr bwMode="auto">
          <a:xfrm>
            <a:off x="0" y="0"/>
            <a:ext cx="12192000" cy="6924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1450" algn="l"/>
                <a:tab pos="457200" algn="l"/>
                <a:tab pos="857250" algn="l"/>
                <a:tab pos="3028950" algn="l"/>
              </a:tabLst>
              <a:defRPr>
                <a:solidFill>
                  <a:schemeClr val="tx1"/>
                </a:solidFill>
                <a:latin typeface="Arial" panose="020B0604020202020204" pitchFamily="34" charset="0"/>
              </a:defRPr>
            </a:lvl1pPr>
            <a:lvl2pPr eaLnBrk="0" fontAlgn="base" hangingPunct="0">
              <a:spcBef>
                <a:spcPct val="0"/>
              </a:spcBef>
              <a:spcAft>
                <a:spcPct val="0"/>
              </a:spcAft>
              <a:tabLst>
                <a:tab pos="171450" algn="l"/>
                <a:tab pos="457200" algn="l"/>
                <a:tab pos="857250" algn="l"/>
                <a:tab pos="3028950" algn="l"/>
              </a:tabLst>
              <a:defRPr>
                <a:solidFill>
                  <a:schemeClr val="tx1"/>
                </a:solidFill>
                <a:latin typeface="Arial" panose="020B0604020202020204" pitchFamily="34" charset="0"/>
              </a:defRPr>
            </a:lvl2pPr>
            <a:lvl3pPr eaLnBrk="0" fontAlgn="base" hangingPunct="0">
              <a:spcBef>
                <a:spcPct val="0"/>
              </a:spcBef>
              <a:spcAft>
                <a:spcPct val="0"/>
              </a:spcAft>
              <a:tabLst>
                <a:tab pos="171450" algn="l"/>
                <a:tab pos="457200" algn="l"/>
                <a:tab pos="857250" algn="l"/>
                <a:tab pos="3028950" algn="l"/>
              </a:tabLst>
              <a:defRPr>
                <a:solidFill>
                  <a:schemeClr val="tx1"/>
                </a:solidFill>
                <a:latin typeface="Arial" panose="020B0604020202020204" pitchFamily="34" charset="0"/>
              </a:defRPr>
            </a:lvl3pPr>
            <a:lvl4pPr eaLnBrk="0" fontAlgn="base" hangingPunct="0">
              <a:spcBef>
                <a:spcPct val="0"/>
              </a:spcBef>
              <a:spcAft>
                <a:spcPct val="0"/>
              </a:spcAft>
              <a:tabLst>
                <a:tab pos="171450" algn="l"/>
                <a:tab pos="457200" algn="l"/>
                <a:tab pos="857250" algn="l"/>
                <a:tab pos="3028950" algn="l"/>
              </a:tabLst>
              <a:defRPr>
                <a:solidFill>
                  <a:schemeClr val="tx1"/>
                </a:solidFill>
                <a:latin typeface="Arial" panose="020B0604020202020204" pitchFamily="34" charset="0"/>
              </a:defRPr>
            </a:lvl4pPr>
            <a:lvl5pPr eaLnBrk="0" fontAlgn="base" hangingPunct="0">
              <a:spcBef>
                <a:spcPct val="0"/>
              </a:spcBef>
              <a:spcAft>
                <a:spcPct val="0"/>
              </a:spcAft>
              <a:tabLst>
                <a:tab pos="171450" algn="l"/>
                <a:tab pos="457200" algn="l"/>
                <a:tab pos="857250" algn="l"/>
                <a:tab pos="3028950" algn="l"/>
              </a:tabLst>
              <a:defRPr>
                <a:solidFill>
                  <a:schemeClr val="tx1"/>
                </a:solidFill>
                <a:latin typeface="Arial" panose="020B0604020202020204" pitchFamily="34" charset="0"/>
              </a:defRPr>
            </a:lvl5pPr>
            <a:lvl6pPr eaLnBrk="0" fontAlgn="base" hangingPunct="0">
              <a:spcBef>
                <a:spcPct val="0"/>
              </a:spcBef>
              <a:spcAft>
                <a:spcPct val="0"/>
              </a:spcAft>
              <a:tabLst>
                <a:tab pos="171450" algn="l"/>
                <a:tab pos="457200" algn="l"/>
                <a:tab pos="857250" algn="l"/>
                <a:tab pos="3028950" algn="l"/>
              </a:tabLst>
              <a:defRPr>
                <a:solidFill>
                  <a:schemeClr val="tx1"/>
                </a:solidFill>
                <a:latin typeface="Arial" panose="020B0604020202020204" pitchFamily="34" charset="0"/>
              </a:defRPr>
            </a:lvl6pPr>
            <a:lvl7pPr eaLnBrk="0" fontAlgn="base" hangingPunct="0">
              <a:spcBef>
                <a:spcPct val="0"/>
              </a:spcBef>
              <a:spcAft>
                <a:spcPct val="0"/>
              </a:spcAft>
              <a:tabLst>
                <a:tab pos="171450" algn="l"/>
                <a:tab pos="457200" algn="l"/>
                <a:tab pos="857250" algn="l"/>
                <a:tab pos="3028950" algn="l"/>
              </a:tabLst>
              <a:defRPr>
                <a:solidFill>
                  <a:schemeClr val="tx1"/>
                </a:solidFill>
                <a:latin typeface="Arial" panose="020B0604020202020204" pitchFamily="34" charset="0"/>
              </a:defRPr>
            </a:lvl7pPr>
            <a:lvl8pPr eaLnBrk="0" fontAlgn="base" hangingPunct="0">
              <a:spcBef>
                <a:spcPct val="0"/>
              </a:spcBef>
              <a:spcAft>
                <a:spcPct val="0"/>
              </a:spcAft>
              <a:tabLst>
                <a:tab pos="171450" algn="l"/>
                <a:tab pos="457200" algn="l"/>
                <a:tab pos="857250" algn="l"/>
                <a:tab pos="3028950" algn="l"/>
              </a:tabLst>
              <a:defRPr>
                <a:solidFill>
                  <a:schemeClr val="tx1"/>
                </a:solidFill>
                <a:latin typeface="Arial" panose="020B0604020202020204" pitchFamily="34" charset="0"/>
              </a:defRPr>
            </a:lvl8pPr>
            <a:lvl9pPr eaLnBrk="0" fontAlgn="base" hangingPunct="0">
              <a:spcBef>
                <a:spcPct val="0"/>
              </a:spcBef>
              <a:spcAft>
                <a:spcPct val="0"/>
              </a:spcAft>
              <a:tabLst>
                <a:tab pos="171450" algn="l"/>
                <a:tab pos="457200" algn="l"/>
                <a:tab pos="857250" algn="l"/>
                <a:tab pos="30289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71450" algn="l"/>
                <a:tab pos="457200" algn="l"/>
                <a:tab pos="857250" algn="l"/>
                <a:tab pos="3028950" algn="l"/>
              </a:tabLst>
            </a:pPr>
            <a:r>
              <a:rPr kumimoji="0" lang="en-US" altLang="en-US" sz="1200" b="1"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rPr>
              <a:t>What to know about this warranty</a:t>
            </a:r>
            <a:endParaRPr kumimoji="0" lang="en-US" altLang="en-US" sz="120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71450" algn="l"/>
                <a:tab pos="457200" algn="l"/>
                <a:tab pos="857250" algn="l"/>
                <a:tab pos="3028950" algn="l"/>
              </a:tabLst>
            </a:pPr>
            <a:r>
              <a:rPr kumimoji="0" lang="en-US" altLang="en-US" sz="120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rPr>
              <a:t>This warranty is provided by the manufacturer. Optional protection products, such as extended warranties, are sold separately have no bearing on the terms of this warranty.</a:t>
            </a:r>
            <a:endParaRPr kumimoji="0" lang="en-US" altLang="en-US" sz="120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71450" algn="l"/>
                <a:tab pos="457200" algn="l"/>
                <a:tab pos="857250" algn="l"/>
                <a:tab pos="3028950" algn="l"/>
              </a:tabLst>
            </a:pPr>
            <a:endParaRPr kumimoji="0" lang="en-US" altLang="en-US" sz="120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71450" algn="l"/>
                <a:tab pos="457200" algn="l"/>
                <a:tab pos="857250" algn="l"/>
                <a:tab pos="3028950" algn="l"/>
              </a:tabLst>
            </a:pPr>
            <a:r>
              <a:rPr kumimoji="0" lang="en-US" altLang="en-US" sz="120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rPr>
              <a:t>This warranty gives you specific legal rights. The federal Magnuson-Moss Warranty Act [LINK] and state law may give you additional and/or stronger rights. Federal law prohibits anyone who offers a written warranty from disclaiming or modifying the unwritten understanding that the product will be free of defects and operate as expected. It also prohibits statements or implications that the warranty coverage can be voided if the consumer does not buy or use a particular product or service from a particular company. (For example, a phone manufacturer can’t require you to buy and use one of its own phone cases in order for the warranty to be valid.) Claims by the company that attempting your own repairs, using an independent repair shop, or using off-brand replacement parts will void your warranty are illegal under federal law. For a full understanding of your rights, you should consult the warranty laws of your state.</a:t>
            </a:r>
            <a:endParaRPr kumimoji="0" lang="en-US" altLang="en-US" sz="120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71450" algn="l"/>
                <a:tab pos="457200" algn="l"/>
                <a:tab pos="857250" algn="l"/>
                <a:tab pos="3028950" algn="l"/>
              </a:tabLst>
            </a:pPr>
            <a:endParaRPr kumimoji="0" lang="en-US" altLang="en-US" sz="120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71450" algn="l"/>
                <a:tab pos="457200" algn="l"/>
                <a:tab pos="857250" algn="l"/>
                <a:tab pos="3028950" algn="l"/>
              </a:tabLst>
            </a:pPr>
            <a:r>
              <a:rPr kumimoji="0" lang="en-US" altLang="en-US" sz="120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rPr>
              <a:t>To read this warranty in Spanish or Chinese [or other offered languages], visit [URL].</a:t>
            </a:r>
            <a:endParaRPr kumimoji="0" lang="en-US" altLang="en-US" sz="120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71450" algn="l"/>
                <a:tab pos="457200" algn="l"/>
                <a:tab pos="857250" algn="l"/>
                <a:tab pos="3028950" algn="l"/>
              </a:tabLst>
            </a:pPr>
            <a:endParaRPr kumimoji="0" lang="en-US" altLang="en-US" sz="1200" b="1"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71450" algn="l"/>
                <a:tab pos="457200" algn="l"/>
                <a:tab pos="857250" algn="l"/>
                <a:tab pos="3028950" algn="l"/>
              </a:tabLst>
            </a:pPr>
            <a:r>
              <a:rPr kumimoji="0" lang="en-US" altLang="en-US" sz="1200" b="1"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rPr>
              <a:t>This warranty covers: </a:t>
            </a:r>
          </a:p>
          <a:p>
            <a:pPr marL="0" marR="0" lvl="0" indent="0" algn="l" defTabSz="914400" rtl="0" eaLnBrk="0" fontAlgn="base" latinLnBrk="0" hangingPunct="0">
              <a:lnSpc>
                <a:spcPct val="100000"/>
              </a:lnSpc>
              <a:spcBef>
                <a:spcPct val="0"/>
              </a:spcBef>
              <a:spcAft>
                <a:spcPct val="0"/>
              </a:spcAft>
              <a:buClrTx/>
              <a:buSzTx/>
              <a:buFontTx/>
              <a:buNone/>
              <a:tabLst>
                <a:tab pos="171450" algn="l"/>
                <a:tab pos="457200" algn="l"/>
                <a:tab pos="857250" algn="l"/>
                <a:tab pos="3028950" algn="l"/>
              </a:tabLst>
            </a:pPr>
            <a:r>
              <a:rPr lang="en-US" sz="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Defects in materials or workmanship (such as unexpected battery drain, slow performance, overheating, random shutdowns/reboots, screen anomalies, etc.)</a:t>
            </a:r>
            <a:endParaRPr lang="en-US" altLang="en-US" sz="1200" b="1" dirty="0">
              <a:solidFill>
                <a:schemeClr val="bg1"/>
              </a:solidFill>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71450" algn="l"/>
                <a:tab pos="457200" algn="l"/>
                <a:tab pos="857250" algn="l"/>
                <a:tab pos="3028950" algn="l"/>
              </a:tabLst>
            </a:pPr>
            <a:endParaRPr kumimoji="0" lang="en-US" altLang="en-US" sz="1200" b="1"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p>
            <a:pPr defTabSz="914400"/>
            <a:r>
              <a:rPr kumimoji="0" lang="en-US" altLang="en-US" sz="1200" b="1"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rPr>
              <a:t>This warranty does </a:t>
            </a:r>
            <a:r>
              <a:rPr kumimoji="0" lang="en-US" altLang="en-US" sz="1200" b="1" i="1"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rPr>
              <a:t>not</a:t>
            </a:r>
            <a:r>
              <a:rPr kumimoji="0" lang="en-US" altLang="en-US" sz="1200" b="1"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rPr>
              <a:t> cover: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171450" algn="l"/>
                <a:tab pos="457200" algn="l"/>
                <a:tab pos="857250" algn="l"/>
                <a:tab pos="3028950" algn="l"/>
              </a:tabLst>
            </a:pPr>
            <a:r>
              <a:rPr lang="en-US" sz="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Accidental damage (such as from being dropped, submersed in liquid, left in the sun, etc.)</a:t>
            </a:r>
            <a:r>
              <a:rPr lang="en-US" sz="1200" dirty="0">
                <a:solidFill>
                  <a:schemeClr val="bg1"/>
                </a:solidFill>
                <a:effectLst/>
                <a:latin typeface="Calibri" panose="020F0502020204030204" pitchFamily="34" charset="0"/>
                <a:cs typeface="Calibri" panose="020F0502020204030204" pitchFamily="34" charset="0"/>
              </a:rPr>
              <a:t>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171450" algn="l"/>
                <a:tab pos="457200" algn="l"/>
                <a:tab pos="857250" algn="l"/>
                <a:tab pos="3028950" algn="l"/>
              </a:tabLst>
            </a:pPr>
            <a:r>
              <a:rPr lang="en-US" altLang="en-US" sz="1200" dirty="0">
                <a:solidFill>
                  <a:schemeClr val="bg1"/>
                </a:solidFill>
                <a:latin typeface="Calibri" panose="020F0502020204030204" pitchFamily="34" charset="0"/>
                <a:cs typeface="Calibri" panose="020F0502020204030204" pitchFamily="34" charset="0"/>
              </a:rPr>
              <a:t>Cosmetic damage not caused by defects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171450" algn="l"/>
                <a:tab pos="457200" algn="l"/>
                <a:tab pos="857250" algn="l"/>
                <a:tab pos="3028950" algn="l"/>
              </a:tabLst>
            </a:pPr>
            <a:r>
              <a:rPr lang="en-US" altLang="en-US" sz="1200" dirty="0">
                <a:solidFill>
                  <a:schemeClr val="bg1"/>
                </a:solidFill>
                <a:latin typeface="Calibri" panose="020F0502020204030204" pitchFamily="34" charset="0"/>
                <a:cs typeface="Calibri" panose="020F0502020204030204" pitchFamily="34" charset="0"/>
              </a:rPr>
              <a:t>Damage caused by third-party components or software that doesn’t meet the device specifications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171450" algn="l"/>
                <a:tab pos="457200" algn="l"/>
                <a:tab pos="857250" algn="l"/>
                <a:tab pos="3028950" algn="l"/>
              </a:tabLst>
            </a:pPr>
            <a:r>
              <a:rPr lang="en-US" altLang="en-US" sz="1200" dirty="0">
                <a:solidFill>
                  <a:schemeClr val="bg1"/>
                </a:solidFill>
                <a:latin typeface="Calibri" panose="020F0502020204030204" pitchFamily="34" charset="0"/>
                <a:cs typeface="Calibri" panose="020F0502020204030204" pitchFamily="34" charset="0"/>
              </a:rPr>
              <a:t>Damaged caused by tampering by an unauthorized agent</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171450" algn="l"/>
                <a:tab pos="457200" algn="l"/>
                <a:tab pos="857250" algn="l"/>
                <a:tab pos="3028950" algn="l"/>
              </a:tabLst>
            </a:pPr>
            <a:r>
              <a:rPr lang="en-US" altLang="en-US" sz="1200" dirty="0">
                <a:solidFill>
                  <a:schemeClr val="bg1"/>
                </a:solidFill>
                <a:latin typeface="Calibri" panose="020F0502020204030204" pitchFamily="34" charset="0"/>
                <a:cs typeface="Calibri" panose="020F0502020204030204" pitchFamily="34" charset="0"/>
              </a:rPr>
              <a:t>Normal wear and tear (including battery decline)</a:t>
            </a:r>
            <a:endParaRPr kumimoji="0" lang="en-US" altLang="en-US" sz="120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71450" algn="l"/>
                <a:tab pos="457200" algn="l"/>
                <a:tab pos="857250" algn="l"/>
                <a:tab pos="3028950" algn="l"/>
              </a:tabLst>
            </a:pPr>
            <a:endParaRPr kumimoji="0" lang="en-US" altLang="en-US" sz="120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71450" algn="l"/>
                <a:tab pos="457200" algn="l"/>
                <a:tab pos="857250" algn="l"/>
                <a:tab pos="3028950" algn="l"/>
              </a:tabLst>
            </a:pPr>
            <a:r>
              <a:rPr kumimoji="0" lang="en-US" altLang="en-US" sz="120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rPr>
              <a:t>This warranty lasts for </a:t>
            </a:r>
            <a:r>
              <a:rPr kumimoji="0" lang="en-US" altLang="en-US" sz="1200" b="1"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rPr>
              <a:t>one (1) year </a:t>
            </a:r>
            <a:r>
              <a:rPr kumimoji="0" lang="en-US" altLang="en-US" sz="120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rPr>
              <a:t>from the date of purchase.</a:t>
            </a:r>
            <a:endParaRPr kumimoji="0" lang="en-US" altLang="en-US" sz="120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71450" algn="l"/>
                <a:tab pos="457200" algn="l"/>
                <a:tab pos="857250" algn="l"/>
                <a:tab pos="3028950" algn="l"/>
              </a:tabLst>
            </a:pPr>
            <a:endParaRPr kumimoji="0" lang="en-US" altLang="en-US" sz="1200" b="1"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71450" algn="l"/>
                <a:tab pos="457200" algn="l"/>
                <a:tab pos="857250" algn="l"/>
                <a:tab pos="3028950" algn="l"/>
              </a:tabLst>
            </a:pPr>
            <a:r>
              <a:rPr kumimoji="0" lang="en-US" altLang="en-US" sz="1200" b="1"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rPr>
              <a:t>To make a claim:</a:t>
            </a:r>
            <a:r>
              <a:rPr kumimoji="0" lang="en-US" altLang="en-US" sz="120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rPr>
              <a:t> Within 30 days of purchase, contact the seller to receive a replacement or refund. After 30 days of purchase, contact [name of manufacturer] directly to </a:t>
            </a:r>
          </a:p>
          <a:p>
            <a:pPr marL="0" marR="0" lvl="0" indent="0" algn="l" defTabSz="914400" rtl="0" eaLnBrk="0" fontAlgn="base" latinLnBrk="0" hangingPunct="0">
              <a:lnSpc>
                <a:spcPct val="100000"/>
              </a:lnSpc>
              <a:spcBef>
                <a:spcPct val="0"/>
              </a:spcBef>
              <a:spcAft>
                <a:spcPct val="0"/>
              </a:spcAft>
              <a:buClrTx/>
              <a:buSzTx/>
              <a:buFontTx/>
              <a:buNone/>
              <a:tabLst>
                <a:tab pos="171450" algn="l"/>
                <a:tab pos="457200" algn="l"/>
                <a:tab pos="857250" algn="l"/>
                <a:tab pos="3028950" algn="l"/>
              </a:tabLst>
            </a:pPr>
            <a:r>
              <a:rPr kumimoji="0" lang="en-US" altLang="en-US" sz="120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rPr>
              <a:t>begin a warranty claim. You may begin your claim or get more information by</a:t>
            </a:r>
            <a:r>
              <a:rPr lang="en-US" alt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 v</a:t>
            </a:r>
            <a:r>
              <a:rPr kumimoji="0" lang="en-US" altLang="en-US" sz="120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rPr>
              <a:t>isiting [URL</a:t>
            </a:r>
            <a:r>
              <a:rPr lang="en-US" alt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 or c</a:t>
            </a:r>
            <a:r>
              <a:rPr kumimoji="0" lang="en-US" altLang="en-US" sz="120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rPr>
              <a:t>alling [phone number</a:t>
            </a:r>
            <a:r>
              <a:rPr lang="en-US" alt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 Costs to ship the device for a warranty claim are to be paid by [INSERT POLICY]. [</a:t>
            </a:r>
            <a:r>
              <a:rPr kumimoji="0" lang="en-US" altLang="en-US" sz="120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rPr>
              <a:t>COMPANY NAME WILL/WILL NOT] provide a loaner device during the claims process.</a:t>
            </a:r>
            <a:endParaRPr kumimoji="0" lang="en-US" altLang="en-US" sz="120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71450" algn="l"/>
                <a:tab pos="457200" algn="l"/>
                <a:tab pos="857250" algn="l"/>
                <a:tab pos="3028950" algn="l"/>
              </a:tabLst>
            </a:pPr>
            <a:endParaRPr kumimoji="0" lang="en-US" altLang="en-US" sz="1200" b="1"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71450" algn="l"/>
                <a:tab pos="457200" algn="l"/>
                <a:tab pos="857250" algn="l"/>
                <a:tab pos="3028950" algn="l"/>
              </a:tabLst>
            </a:pPr>
            <a:r>
              <a:rPr kumimoji="0" lang="en-US" altLang="en-US" sz="1200" b="1"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rPr>
              <a:t>If your claim is approved:</a:t>
            </a:r>
            <a:r>
              <a:rPr kumimoji="0" lang="en-US" altLang="en-US" sz="120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rPr>
              <a:t> You will be offered, at our discretion: [INSERT POSSIBLE REMEDIES; SPECIFY IF REPLACEMENT CAN BE NEW </a:t>
            </a:r>
            <a:r>
              <a:rPr kumimoji="0" lang="en-US" altLang="en-US" sz="1200" b="1" i="1"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rPr>
              <a:t>OR</a:t>
            </a:r>
            <a:r>
              <a:rPr kumimoji="0" lang="en-US" altLang="en-US" sz="120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rPr>
              <a:t> REFURBISHED). </a:t>
            </a:r>
            <a:endParaRPr kumimoji="0" lang="en-US" altLang="en-US" sz="120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71450" algn="l"/>
                <a:tab pos="457200" algn="l"/>
                <a:tab pos="857250" algn="l"/>
                <a:tab pos="3028950" algn="l"/>
              </a:tabLst>
            </a:pPr>
            <a:endParaRPr kumimoji="0" lang="en-US" altLang="en-US" sz="1200" b="1"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71450" algn="l"/>
                <a:tab pos="457200" algn="l"/>
                <a:tab pos="857250" algn="l"/>
                <a:tab pos="3028950" algn="l"/>
              </a:tabLst>
            </a:pPr>
            <a:r>
              <a:rPr kumimoji="0" lang="en-US" altLang="en-US" sz="1200" b="1"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rPr>
              <a:t>If you are dissatisfied with the outcome of your claim:</a:t>
            </a:r>
            <a:r>
              <a:rPr kumimoji="0" lang="en-US" altLang="en-US" sz="120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rPr>
              <a:t> You may appeal. You will receive a response within three </a:t>
            </a:r>
            <a:r>
              <a:rPr lang="en-US" alt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business</a:t>
            </a:r>
            <a:r>
              <a:rPr kumimoji="0" lang="en-US" altLang="en-US" sz="120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rPr>
              <a:t> days. If you still are dissatisfied, you may appeal a second time. You will receive a response within seven </a:t>
            </a:r>
            <a:r>
              <a:rPr lang="en-US" alt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business</a:t>
            </a:r>
            <a:r>
              <a:rPr kumimoji="0" lang="en-US" altLang="en-US" sz="120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rPr>
              <a:t> days.</a:t>
            </a:r>
            <a:r>
              <a:rPr lang="en-US" altLang="en-US" sz="1200" dirty="0">
                <a:solidFill>
                  <a:schemeClr val="bg1"/>
                </a:solidFill>
                <a:latin typeface="Calibri" panose="020F0502020204030204" pitchFamily="34" charset="0"/>
                <a:cs typeface="Calibri" panose="020F0502020204030204" pitchFamily="34" charset="0"/>
              </a:rPr>
              <a:t> </a:t>
            </a:r>
            <a:r>
              <a:rPr kumimoji="0" lang="en-US" altLang="en-US" sz="120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rPr>
              <a:t>This warranty does not restrict your right to file a lawsuit if you believe your warranty claim was resolved unfairly.</a:t>
            </a:r>
            <a:endParaRPr kumimoji="0" lang="en-US" altLang="en-US" sz="120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71450" algn="l"/>
                <a:tab pos="457200" algn="l"/>
                <a:tab pos="857250" algn="l"/>
                <a:tab pos="3028950" algn="l"/>
              </a:tabLst>
            </a:pPr>
            <a:endParaRPr kumimoji="0" lang="en-US" altLang="en-US" sz="1200" b="1"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71450" algn="l"/>
                <a:tab pos="457200" algn="l"/>
                <a:tab pos="857250" algn="l"/>
                <a:tab pos="3028950" algn="l"/>
              </a:tabLst>
            </a:pPr>
            <a:r>
              <a:rPr kumimoji="0" lang="en-US" altLang="en-US" sz="1200" b="1"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rPr>
              <a:t>You have the right to file a complaint</a:t>
            </a:r>
            <a:r>
              <a:rPr kumimoji="0" lang="en-US" altLang="en-US" sz="120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rPr>
              <a:t> if you believe your consumer rights have been violated. Consumer complaint-handling entities include (but are not limited to):</a:t>
            </a:r>
            <a:endParaRPr kumimoji="0" lang="en-US" altLang="en-US" sz="120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71450" algn="l"/>
                <a:tab pos="457200" algn="l"/>
                <a:tab pos="857250" algn="l"/>
                <a:tab pos="3028950" algn="l"/>
              </a:tabLst>
            </a:pPr>
            <a:r>
              <a:rPr kumimoji="0" lang="en-US" altLang="en-US" sz="120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rPr>
              <a:t>The Federal Trade Commission: </a:t>
            </a:r>
            <a:r>
              <a:rPr kumimoji="0" lang="en-US" altLang="en-US" sz="120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https://reportfraud.ftc.gov</a:t>
            </a:r>
            <a:r>
              <a:rPr kumimoji="0" lang="en-US" altLang="en-US" sz="120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kumimoji="0" lang="en-US" altLang="en-US" sz="120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71450" algn="l"/>
                <a:tab pos="457200" algn="l"/>
                <a:tab pos="857250" algn="l"/>
                <a:tab pos="3028950" algn="l"/>
              </a:tabLst>
            </a:pPr>
            <a:r>
              <a:rPr kumimoji="0" lang="en-US" altLang="en-US" sz="120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rPr>
              <a:t>Your state attorney general: </a:t>
            </a:r>
            <a:r>
              <a:rPr kumimoji="0" lang="en-US" altLang="en-US" sz="120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https://www.consumerresources.org/file-a-complaint/</a:t>
            </a:r>
            <a:endParaRPr kumimoji="0" lang="en-US" altLang="en-US" sz="120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71450" algn="l"/>
                <a:tab pos="457200" algn="l"/>
                <a:tab pos="857250" algn="l"/>
                <a:tab pos="3028950" algn="l"/>
              </a:tabLst>
            </a:pPr>
            <a:r>
              <a:rPr kumimoji="0" lang="en-US" altLang="en-US" sz="120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rPr>
              <a:t>Your state or local consumer protection office: </a:t>
            </a:r>
            <a:r>
              <a:rPr kumimoji="0" lang="en-US" altLang="en-US" sz="1200" u="sng" strike="noStrike" cap="none" normalizeH="0" baseline="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https://www.usa.gov/state-consumer</a:t>
            </a:r>
            <a:r>
              <a:rPr kumimoji="0" lang="en-US" altLang="en-US" sz="120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kumimoji="0" lang="en-US" altLang="en-US" sz="120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819179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1B5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CC547-62AD-FF4C-690C-12CD3133570D}"/>
              </a:ext>
            </a:extLst>
          </p:cNvPr>
          <p:cNvSpPr>
            <a:spLocks noGrp="1"/>
          </p:cNvSpPr>
          <p:nvPr>
            <p:ph type="title"/>
          </p:nvPr>
        </p:nvSpPr>
        <p:spPr>
          <a:xfrm>
            <a:off x="145971" y="387317"/>
            <a:ext cx="10571998" cy="970450"/>
          </a:xfrm>
        </p:spPr>
        <p:txBody>
          <a:bodyPr/>
          <a:lstStyle/>
          <a:p>
            <a:r>
              <a:rPr lang="en-US" dirty="0">
                <a:solidFill>
                  <a:schemeClr val="bg2"/>
                </a:solidFill>
              </a:rPr>
              <a:t>Contact Consumer Action </a:t>
            </a:r>
          </a:p>
        </p:txBody>
      </p:sp>
      <p:sp>
        <p:nvSpPr>
          <p:cNvPr id="3" name="Content Placeholder 2">
            <a:extLst>
              <a:ext uri="{FF2B5EF4-FFF2-40B4-BE49-F238E27FC236}">
                <a16:creationId xmlns:a16="http://schemas.microsoft.com/office/drawing/2014/main" id="{D2D28FB8-9765-923D-531A-E747D03FA934}"/>
              </a:ext>
            </a:extLst>
          </p:cNvPr>
          <p:cNvSpPr>
            <a:spLocks noGrp="1"/>
          </p:cNvSpPr>
          <p:nvPr>
            <p:ph idx="1"/>
          </p:nvPr>
        </p:nvSpPr>
        <p:spPr>
          <a:xfrm>
            <a:off x="921394" y="2718020"/>
            <a:ext cx="4510576" cy="3068634"/>
          </a:xfrm>
        </p:spPr>
        <p:txBody>
          <a:bodyPr>
            <a:normAutofit/>
          </a:bodyPr>
          <a:lstStyle/>
          <a:p>
            <a:pPr marL="0" indent="0">
              <a:buNone/>
            </a:pPr>
            <a:r>
              <a:rPr lang="en-US" dirty="0"/>
              <a:t>Ruth </a:t>
            </a:r>
            <a:r>
              <a:rPr lang="en-US" dirty="0" err="1"/>
              <a:t>Susswein</a:t>
            </a:r>
            <a:endParaRPr lang="en-US" dirty="0"/>
          </a:p>
          <a:p>
            <a:pPr marL="0" indent="0">
              <a:buNone/>
            </a:pPr>
            <a:r>
              <a:rPr lang="en-US" dirty="0"/>
              <a:t>Director of Consumer Protection</a:t>
            </a:r>
          </a:p>
          <a:p>
            <a:pPr marL="0" indent="0">
              <a:buNone/>
            </a:pPr>
            <a:r>
              <a:rPr lang="en-US" dirty="0">
                <a:hlinkClick r:id="rId3">
                  <a:extLst>
                    <a:ext uri="{A12FA001-AC4F-418D-AE19-62706E023703}">
                      <ahyp:hlinkClr xmlns:ahyp="http://schemas.microsoft.com/office/drawing/2018/hyperlinkcolor" val="tx"/>
                    </a:ext>
                  </a:extLst>
                </a:hlinkClick>
              </a:rPr>
              <a:t>ruth.susswein@consumer-action.org</a:t>
            </a:r>
            <a:r>
              <a:rPr lang="en-US" dirty="0"/>
              <a:t> </a:t>
            </a:r>
          </a:p>
          <a:p>
            <a:pPr marL="0" indent="0">
              <a:buNone/>
            </a:pPr>
            <a:r>
              <a:rPr lang="en-US" dirty="0"/>
              <a:t>301-718-2511</a:t>
            </a:r>
          </a:p>
          <a:p>
            <a:pPr marL="0" indent="0">
              <a:buNone/>
            </a:pPr>
            <a:r>
              <a:rPr lang="en-US" dirty="0"/>
              <a:t> </a:t>
            </a:r>
          </a:p>
        </p:txBody>
      </p:sp>
      <p:sp>
        <p:nvSpPr>
          <p:cNvPr id="4" name="Content Placeholder 2">
            <a:extLst>
              <a:ext uri="{FF2B5EF4-FFF2-40B4-BE49-F238E27FC236}">
                <a16:creationId xmlns:a16="http://schemas.microsoft.com/office/drawing/2014/main" id="{42EC48DB-40A4-2B9C-0922-C2616608FCD9}"/>
              </a:ext>
            </a:extLst>
          </p:cNvPr>
          <p:cNvSpPr txBox="1">
            <a:spLocks/>
          </p:cNvSpPr>
          <p:nvPr/>
        </p:nvSpPr>
        <p:spPr>
          <a:xfrm>
            <a:off x="6928523" y="2731666"/>
            <a:ext cx="4510576" cy="3068634"/>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Font typeface="Wingdings 2" charset="2"/>
              <a:buNone/>
            </a:pPr>
            <a:r>
              <a:rPr lang="en-US" dirty="0"/>
              <a:t>Anna Flores</a:t>
            </a:r>
          </a:p>
          <a:p>
            <a:pPr marL="0" indent="0">
              <a:buFont typeface="Wingdings 2" charset="2"/>
              <a:buNone/>
            </a:pPr>
            <a:r>
              <a:rPr lang="en-US" dirty="0"/>
              <a:t>Executive Director</a:t>
            </a:r>
          </a:p>
          <a:p>
            <a:pPr marL="0" indent="0">
              <a:buFont typeface="Wingdings 2" charset="2"/>
              <a:buNone/>
            </a:pPr>
            <a:r>
              <a:rPr lang="en-US" dirty="0">
                <a:hlinkClick r:id="rId4">
                  <a:extLst>
                    <a:ext uri="{A12FA001-AC4F-418D-AE19-62706E023703}">
                      <ahyp:hlinkClr xmlns:ahyp="http://schemas.microsoft.com/office/drawing/2018/hyperlinkcolor" val="tx"/>
                    </a:ext>
                  </a:extLst>
                </a:hlinkClick>
              </a:rPr>
              <a:t>anna.flores@consumer-action.org</a:t>
            </a:r>
            <a:r>
              <a:rPr lang="en-US" dirty="0"/>
              <a:t> </a:t>
            </a:r>
          </a:p>
          <a:p>
            <a:pPr marL="0" indent="0">
              <a:buFont typeface="Wingdings 2" charset="2"/>
              <a:buNone/>
            </a:pPr>
            <a:r>
              <a:rPr lang="en-US" dirty="0"/>
              <a:t>301-807-1974</a:t>
            </a:r>
          </a:p>
          <a:p>
            <a:pPr marL="0" indent="0">
              <a:buFont typeface="Wingdings 2" charset="2"/>
              <a:buNone/>
            </a:pPr>
            <a:r>
              <a:rPr lang="en-US" dirty="0"/>
              <a:t> </a:t>
            </a:r>
          </a:p>
        </p:txBody>
      </p:sp>
    </p:spTree>
    <p:extLst>
      <p:ext uri="{BB962C8B-B14F-4D97-AF65-F5344CB8AC3E}">
        <p14:creationId xmlns:p14="http://schemas.microsoft.com/office/powerpoint/2010/main" val="3043343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1B5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45A92-AF83-878E-8550-D58712C76790}"/>
              </a:ext>
            </a:extLst>
          </p:cNvPr>
          <p:cNvSpPr>
            <a:spLocks noGrp="1"/>
          </p:cNvSpPr>
          <p:nvPr>
            <p:ph type="title"/>
          </p:nvPr>
        </p:nvSpPr>
        <p:spPr>
          <a:xfrm>
            <a:off x="184358" y="511174"/>
            <a:ext cx="10571998" cy="970450"/>
          </a:xfrm>
        </p:spPr>
        <p:txBody>
          <a:bodyPr/>
          <a:lstStyle/>
          <a:p>
            <a:r>
              <a:rPr lang="en-US" sz="5400" dirty="0">
                <a:solidFill>
                  <a:schemeClr val="bg2"/>
                </a:solidFill>
              </a:rPr>
              <a:t>Project summary</a:t>
            </a:r>
          </a:p>
        </p:txBody>
      </p:sp>
      <p:sp>
        <p:nvSpPr>
          <p:cNvPr id="4" name="Content Placeholder 2">
            <a:extLst>
              <a:ext uri="{FF2B5EF4-FFF2-40B4-BE49-F238E27FC236}">
                <a16:creationId xmlns:a16="http://schemas.microsoft.com/office/drawing/2014/main" id="{2C048A13-6769-71BB-94EC-14E36B704149}"/>
              </a:ext>
            </a:extLst>
          </p:cNvPr>
          <p:cNvSpPr>
            <a:spLocks noGrp="1"/>
          </p:cNvSpPr>
          <p:nvPr>
            <p:ph idx="1"/>
          </p:nvPr>
        </p:nvSpPr>
        <p:spPr>
          <a:xfrm>
            <a:off x="336175" y="1995488"/>
            <a:ext cx="11591365" cy="4351338"/>
          </a:xfrm>
        </p:spPr>
        <p:txBody>
          <a:bodyPr>
            <a:normAutofit/>
          </a:bodyPr>
          <a:lstStyle/>
          <a:p>
            <a:pPr marL="0" indent="0" algn="ctr">
              <a:lnSpc>
                <a:spcPct val="150000"/>
              </a:lnSpc>
              <a:spcBef>
                <a:spcPts val="576"/>
              </a:spcBef>
              <a:buNone/>
            </a:pPr>
            <a:r>
              <a:rPr lang="en-US" sz="2000" dirty="0">
                <a:ea typeface="PMingLiU" panose="02020500000000000000" pitchFamily="18" charset="-120"/>
                <a:cs typeface="Calibri" panose="020F0502020204030204" pitchFamily="34" charset="0"/>
              </a:rPr>
              <a:t>Consumer Action, in late 2023, conducted online research and a consumer survey to </a:t>
            </a:r>
            <a:r>
              <a:rPr lang="en-US" sz="2000" dirty="0">
                <a:effectLst/>
                <a:ea typeface="DengXian" panose="02010600030101010101" pitchFamily="2" charset="-122"/>
              </a:rPr>
              <a:t>learn how aware consumers are of the coverage provided under the manufacturer’s warranty for their computers, smartphones and tablets, as well as how satisfied they are with that coverage. We also produced educational resources and conducted outreach and education on consumer warranty rights and how to exercise them. </a:t>
            </a:r>
          </a:p>
          <a:p>
            <a:pPr marL="0" indent="0" algn="ctr">
              <a:lnSpc>
                <a:spcPct val="150000"/>
              </a:lnSpc>
              <a:spcBef>
                <a:spcPts val="576"/>
              </a:spcBef>
              <a:buNone/>
            </a:pPr>
            <a:r>
              <a:rPr lang="en-US" sz="2000" dirty="0">
                <a:ea typeface="DengXian" panose="02010600030101010101" pitchFamily="2" charset="-122"/>
              </a:rPr>
              <a:t>Here, we share what we learned from this work, and offer consumer-centric recommendations for policymakers and industry to consider. </a:t>
            </a:r>
          </a:p>
        </p:txBody>
      </p:sp>
    </p:spTree>
    <p:extLst>
      <p:ext uri="{BB962C8B-B14F-4D97-AF65-F5344CB8AC3E}">
        <p14:creationId xmlns:p14="http://schemas.microsoft.com/office/powerpoint/2010/main" val="84226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1B5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45A92-AF83-878E-8550-D58712C76790}"/>
              </a:ext>
            </a:extLst>
          </p:cNvPr>
          <p:cNvSpPr>
            <a:spLocks noGrp="1"/>
          </p:cNvSpPr>
          <p:nvPr>
            <p:ph type="title"/>
          </p:nvPr>
        </p:nvSpPr>
        <p:spPr>
          <a:xfrm>
            <a:off x="156274" y="461042"/>
            <a:ext cx="10571998" cy="970450"/>
          </a:xfrm>
        </p:spPr>
        <p:txBody>
          <a:bodyPr/>
          <a:lstStyle/>
          <a:p>
            <a:r>
              <a:rPr lang="en-US" sz="5400" dirty="0">
                <a:solidFill>
                  <a:schemeClr val="bg2"/>
                </a:solidFill>
              </a:rPr>
              <a:t>Project background</a:t>
            </a:r>
            <a:r>
              <a:rPr lang="en-US" dirty="0">
                <a:solidFill>
                  <a:schemeClr val="bg2"/>
                </a:solidFill>
              </a:rPr>
              <a:t> (2023-2024)</a:t>
            </a:r>
          </a:p>
        </p:txBody>
      </p:sp>
      <p:sp>
        <p:nvSpPr>
          <p:cNvPr id="3" name="Content Placeholder 2">
            <a:extLst>
              <a:ext uri="{FF2B5EF4-FFF2-40B4-BE49-F238E27FC236}">
                <a16:creationId xmlns:a16="http://schemas.microsoft.com/office/drawing/2014/main" id="{670D5956-8156-2304-126A-065AD04AD4FB}"/>
              </a:ext>
            </a:extLst>
          </p:cNvPr>
          <p:cNvSpPr>
            <a:spLocks noGrp="1"/>
          </p:cNvSpPr>
          <p:nvPr>
            <p:ph idx="1"/>
          </p:nvPr>
        </p:nvSpPr>
        <p:spPr>
          <a:xfrm>
            <a:off x="0" y="1896850"/>
            <a:ext cx="12192000" cy="4761268"/>
          </a:xfrm>
        </p:spPr>
        <p:txBody>
          <a:bodyPr>
            <a:normAutofit fontScale="55000" lnSpcReduction="20000"/>
          </a:bodyPr>
          <a:lstStyle/>
          <a:p>
            <a:pPr marL="127000" marR="0" indent="0">
              <a:spcBef>
                <a:spcPts val="0"/>
              </a:spcBef>
              <a:spcAft>
                <a:spcPts val="0"/>
              </a:spcAft>
              <a:buNone/>
            </a:pPr>
            <a:r>
              <a:rPr lang="en-US" sz="3600" dirty="0">
                <a:cs typeface="Arial" panose="020B0604020202020204" pitchFamily="34" charset="0"/>
              </a:rPr>
              <a:t>With a grant from the Rose Foundation for Communities and the Environment, Consumer Action:</a:t>
            </a:r>
          </a:p>
          <a:p>
            <a:pPr marL="523875" lvl="2" indent="-290513">
              <a:lnSpc>
                <a:spcPct val="170000"/>
              </a:lnSpc>
              <a:spcBef>
                <a:spcPts val="600"/>
              </a:spcBef>
              <a:spcAft>
                <a:spcPts val="0"/>
              </a:spcAft>
              <a:buFont typeface="Courier New" panose="02070309020205020404" pitchFamily="49" charset="0"/>
              <a:buChar char="o"/>
            </a:pPr>
            <a:r>
              <a:rPr lang="en-US" sz="2900" kern="100" dirty="0">
                <a:ea typeface="DengXian" panose="02010600030101010101" pitchFamily="2" charset="-122"/>
                <a:cs typeface="Arial" panose="020B0604020202020204" pitchFamily="34" charset="0"/>
              </a:rPr>
              <a:t>Produced a multilingual consumer education publication on warranty rights , as well as a condensed “tip sheet” </a:t>
            </a:r>
          </a:p>
          <a:p>
            <a:pPr marL="523875" lvl="2" indent="-290513">
              <a:lnSpc>
                <a:spcPct val="170000"/>
              </a:lnSpc>
              <a:spcBef>
                <a:spcPts val="600"/>
              </a:spcBef>
              <a:spcAft>
                <a:spcPts val="0"/>
              </a:spcAft>
              <a:buFont typeface="Courier New" panose="02070309020205020404" pitchFamily="49" charset="0"/>
              <a:buChar char="o"/>
            </a:pPr>
            <a:r>
              <a:rPr lang="en-US" sz="2900" kern="100" dirty="0">
                <a:ea typeface="DengXian" panose="02010600030101010101" pitchFamily="2" charset="-122"/>
                <a:cs typeface="Arial" panose="020B0604020202020204" pitchFamily="34" charset="0"/>
              </a:rPr>
              <a:t>Produced a multilingual video covering the topics in the publication [YOUTUBE LINK TO COME]</a:t>
            </a:r>
          </a:p>
          <a:p>
            <a:pPr marL="523875" lvl="2" indent="-290513">
              <a:lnSpc>
                <a:spcPct val="170000"/>
              </a:lnSpc>
              <a:spcBef>
                <a:spcPts val="600"/>
              </a:spcBef>
              <a:spcAft>
                <a:spcPts val="0"/>
              </a:spcAft>
              <a:buFont typeface="Courier New" panose="02070309020205020404" pitchFamily="49" charset="0"/>
              <a:buChar char="o"/>
            </a:pPr>
            <a:r>
              <a:rPr lang="en-US" sz="2900" kern="100" dirty="0">
                <a:ea typeface="DengXian" panose="02010600030101010101" pitchFamily="2" charset="-122"/>
                <a:cs typeface="Arial" panose="020B0604020202020204" pitchFamily="34" charset="0"/>
              </a:rPr>
              <a:t>Hosted a train-the-trainer webinar (for community educators) on the topic, with presentations by a panel of experts</a:t>
            </a:r>
          </a:p>
          <a:p>
            <a:pPr marL="523875" lvl="2" indent="-290513">
              <a:lnSpc>
                <a:spcPct val="170000"/>
              </a:lnSpc>
              <a:spcBef>
                <a:spcPts val="600"/>
              </a:spcBef>
              <a:spcAft>
                <a:spcPts val="0"/>
              </a:spcAft>
              <a:buFont typeface="Courier New" panose="02070309020205020404" pitchFamily="49" charset="0"/>
              <a:buChar char="o"/>
            </a:pPr>
            <a:r>
              <a:rPr lang="en-US" sz="2900" kern="100" dirty="0">
                <a:ea typeface="DengXian" panose="02010600030101010101" pitchFamily="2" charset="-122"/>
                <a:cs typeface="Arial" panose="020B0604020202020204" pitchFamily="34" charset="0"/>
              </a:rPr>
              <a:t>Reviewed the websites of 11 telecoms, device manufacturers and retailers to learn h</a:t>
            </a:r>
            <a:r>
              <a:rPr lang="en-US" sz="2900" kern="100" dirty="0">
                <a:effectLst/>
                <a:ea typeface="DengXian" panose="02010600030101010101" pitchFamily="2" charset="-122"/>
                <a:cs typeface="Arial" panose="020B0604020202020204" pitchFamily="34" charset="0"/>
              </a:rPr>
              <a:t>ow easy it is for consumers to find the warranty information for their devices</a:t>
            </a:r>
          </a:p>
          <a:p>
            <a:pPr marL="523875" lvl="2" indent="-290513">
              <a:lnSpc>
                <a:spcPct val="170000"/>
              </a:lnSpc>
              <a:spcBef>
                <a:spcPts val="600"/>
              </a:spcBef>
              <a:spcAft>
                <a:spcPts val="0"/>
              </a:spcAft>
              <a:buFont typeface="Courier New" panose="02070309020205020404" pitchFamily="49" charset="0"/>
              <a:buChar char="o"/>
            </a:pPr>
            <a:r>
              <a:rPr lang="en-US" sz="2900" dirty="0">
                <a:cs typeface="Arial" panose="020B0604020202020204" pitchFamily="34" charset="0"/>
              </a:rPr>
              <a:t>Conducted an online survey of consumers to learn </a:t>
            </a:r>
            <a:r>
              <a:rPr lang="en-US" sz="2900" dirty="0">
                <a:effectLst/>
                <a:ea typeface="DengXian" panose="02010600030101010101" pitchFamily="2" charset="-122"/>
                <a:cs typeface="Arial" panose="020B0604020202020204" pitchFamily="34" charset="0"/>
              </a:rPr>
              <a:t>how aware they are of the terms of the manufacturer’s warranty for their smartphones, computers and tablets, and how satisfied they are with the coverage</a:t>
            </a:r>
            <a:r>
              <a:rPr lang="en-US" sz="2900" dirty="0">
                <a:effectLst/>
                <a:cs typeface="Arial" panose="020B0604020202020204" pitchFamily="34" charset="0"/>
              </a:rPr>
              <a:t> </a:t>
            </a:r>
          </a:p>
        </p:txBody>
      </p:sp>
    </p:spTree>
    <p:extLst>
      <p:ext uri="{BB962C8B-B14F-4D97-AF65-F5344CB8AC3E}">
        <p14:creationId xmlns:p14="http://schemas.microsoft.com/office/powerpoint/2010/main" val="867340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1B5F"/>
        </a:solidFill>
        <a:effectLst/>
      </p:bgPr>
    </p:bg>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6B581AF4-97DC-880D-76ED-30B29D455430}"/>
              </a:ext>
            </a:extLst>
          </p:cNvPr>
          <p:cNvPicPr>
            <a:picLocks noGrp="1" noChangeAspect="1"/>
          </p:cNvPicPr>
          <p:nvPr>
            <p:ph idx="1"/>
          </p:nvPr>
        </p:nvPicPr>
        <p:blipFill>
          <a:blip r:embed="rId3"/>
          <a:stretch>
            <a:fillRect/>
          </a:stretch>
        </p:blipFill>
        <p:spPr>
          <a:xfrm>
            <a:off x="8337597" y="2041396"/>
            <a:ext cx="3620876" cy="4666293"/>
          </a:xfrm>
        </p:spPr>
      </p:pic>
      <p:sp>
        <p:nvSpPr>
          <p:cNvPr id="8" name="Title 1">
            <a:extLst>
              <a:ext uri="{FF2B5EF4-FFF2-40B4-BE49-F238E27FC236}">
                <a16:creationId xmlns:a16="http://schemas.microsoft.com/office/drawing/2014/main" id="{41E696BC-D6EA-9E24-4FFC-333DC0D31CAA}"/>
              </a:ext>
            </a:extLst>
          </p:cNvPr>
          <p:cNvSpPr>
            <a:spLocks noGrp="1"/>
          </p:cNvSpPr>
          <p:nvPr>
            <p:ph type="title"/>
          </p:nvPr>
        </p:nvSpPr>
        <p:spPr>
          <a:xfrm>
            <a:off x="146957" y="559482"/>
            <a:ext cx="12045043" cy="970450"/>
          </a:xfrm>
        </p:spPr>
        <p:txBody>
          <a:bodyPr/>
          <a:lstStyle/>
          <a:p>
            <a:r>
              <a:rPr lang="en-US" i="1" dirty="0">
                <a:solidFill>
                  <a:schemeClr val="bg2"/>
                </a:solidFill>
              </a:rPr>
              <a:t>Computer, tablet and smartphone warranties: Understanding and exercising your rights</a:t>
            </a:r>
          </a:p>
        </p:txBody>
      </p:sp>
      <p:sp>
        <p:nvSpPr>
          <p:cNvPr id="11" name="TextBox 10">
            <a:extLst>
              <a:ext uri="{FF2B5EF4-FFF2-40B4-BE49-F238E27FC236}">
                <a16:creationId xmlns:a16="http://schemas.microsoft.com/office/drawing/2014/main" id="{3C47F0EF-CD22-EF70-1776-B85C07D4276B}"/>
              </a:ext>
            </a:extLst>
          </p:cNvPr>
          <p:cNvSpPr txBox="1"/>
          <p:nvPr/>
        </p:nvSpPr>
        <p:spPr>
          <a:xfrm>
            <a:off x="233527" y="2041396"/>
            <a:ext cx="8049944" cy="4240841"/>
          </a:xfrm>
          <a:prstGeom prst="rect">
            <a:avLst/>
          </a:prstGeom>
          <a:noFill/>
        </p:spPr>
        <p:txBody>
          <a:bodyPr wrap="square" rtlCol="0">
            <a:spAutoFit/>
          </a:bodyPr>
          <a:lstStyle/>
          <a:p>
            <a:pPr>
              <a:lnSpc>
                <a:spcPct val="150000"/>
              </a:lnSpc>
              <a:spcBef>
                <a:spcPts val="600"/>
              </a:spcBef>
              <a:spcAft>
                <a:spcPts val="600"/>
              </a:spcAft>
            </a:pPr>
            <a:r>
              <a:rPr lang="en-US" dirty="0"/>
              <a:t>A 7-page guide available in five languages (English, Spanish, Chinese, Vietnamese and Korean), available at no charge, for use by individual consumers and community educators.</a:t>
            </a:r>
          </a:p>
          <a:p>
            <a:pPr marL="285750" indent="-285750">
              <a:lnSpc>
                <a:spcPct val="150000"/>
              </a:lnSpc>
              <a:spcBef>
                <a:spcPts val="600"/>
              </a:spcBef>
              <a:buClr>
                <a:schemeClr val="accent1"/>
              </a:buClr>
              <a:buFont typeface="Courier New" panose="02070309020205020404" pitchFamily="49" charset="0"/>
              <a:buChar char="o"/>
            </a:pPr>
            <a:r>
              <a:rPr lang="en-US" kern="100" dirty="0">
                <a:ea typeface="DengXian" panose="02010600030101010101" pitchFamily="2" charset="-122"/>
                <a:cs typeface="Arial" panose="020B0604020202020204" pitchFamily="34" charset="0"/>
              </a:rPr>
              <a:t>S</a:t>
            </a:r>
            <a:r>
              <a:rPr lang="en-US" sz="1800" kern="100" dirty="0">
                <a:ea typeface="DengXian" panose="02010600030101010101" pitchFamily="2" charset="-122"/>
                <a:cs typeface="Arial" panose="020B0604020202020204" pitchFamily="34" charset="0"/>
              </a:rPr>
              <a:t>tandard electronics warranty terms and where to find them</a:t>
            </a:r>
          </a:p>
          <a:p>
            <a:pPr marL="285750" indent="-285750">
              <a:lnSpc>
                <a:spcPct val="150000"/>
              </a:lnSpc>
              <a:spcBef>
                <a:spcPts val="600"/>
              </a:spcBef>
              <a:buClr>
                <a:schemeClr val="accent1"/>
              </a:buClr>
              <a:buFont typeface="Courier New" panose="02070309020205020404" pitchFamily="49" charset="0"/>
              <a:buChar char="o"/>
            </a:pPr>
            <a:r>
              <a:rPr lang="en-US" kern="100" dirty="0">
                <a:ea typeface="DengXian" panose="02010600030101010101" pitchFamily="2" charset="-122"/>
                <a:cs typeface="Arial" panose="020B0604020202020204" pitchFamily="34" charset="0"/>
              </a:rPr>
              <a:t>H</a:t>
            </a:r>
            <a:r>
              <a:rPr lang="en-US" sz="1800" kern="100" dirty="0">
                <a:ea typeface="DengXian" panose="02010600030101010101" pitchFamily="2" charset="-122"/>
                <a:cs typeface="Arial" panose="020B0604020202020204" pitchFamily="34" charset="0"/>
              </a:rPr>
              <a:t>ow a manufacturer’s warranty differs from an extended warranty or insurance (and what to know about those products)</a:t>
            </a:r>
          </a:p>
          <a:p>
            <a:pPr marL="285750" indent="-285750">
              <a:lnSpc>
                <a:spcPct val="150000"/>
              </a:lnSpc>
              <a:spcBef>
                <a:spcPts val="600"/>
              </a:spcBef>
              <a:buClr>
                <a:schemeClr val="accent1"/>
              </a:buClr>
              <a:buFont typeface="Courier New" panose="02070309020205020404" pitchFamily="49" charset="0"/>
              <a:buChar char="o"/>
            </a:pPr>
            <a:r>
              <a:rPr lang="en-US" kern="100" dirty="0">
                <a:ea typeface="DengXian" panose="02010600030101010101" pitchFamily="2" charset="-122"/>
                <a:cs typeface="Arial" panose="020B0604020202020204" pitchFamily="34" charset="0"/>
              </a:rPr>
              <a:t>W</a:t>
            </a:r>
            <a:r>
              <a:rPr lang="en-US" sz="1800" kern="100" dirty="0">
                <a:ea typeface="DengXian" panose="02010600030101010101" pitchFamily="2" charset="-122"/>
                <a:cs typeface="Arial" panose="020B0604020202020204" pitchFamily="34" charset="0"/>
              </a:rPr>
              <a:t>arranty laws that protect consumers</a:t>
            </a:r>
          </a:p>
          <a:p>
            <a:pPr marL="285750" indent="-285750">
              <a:lnSpc>
                <a:spcPct val="150000"/>
              </a:lnSpc>
              <a:spcBef>
                <a:spcPts val="600"/>
              </a:spcBef>
              <a:buClr>
                <a:schemeClr val="accent1"/>
              </a:buClr>
              <a:buFont typeface="Courier New" panose="02070309020205020404" pitchFamily="49" charset="0"/>
              <a:buChar char="o"/>
            </a:pPr>
            <a:r>
              <a:rPr lang="en-US" kern="100" dirty="0">
                <a:ea typeface="DengXian" panose="02010600030101010101" pitchFamily="2" charset="-122"/>
                <a:cs typeface="Arial" panose="020B0604020202020204" pitchFamily="34" charset="0"/>
              </a:rPr>
              <a:t>H</a:t>
            </a:r>
            <a:r>
              <a:rPr lang="en-US" sz="1800" kern="100" dirty="0">
                <a:ea typeface="DengXian" panose="02010600030101010101" pitchFamily="2" charset="-122"/>
                <a:cs typeface="Arial" panose="020B0604020202020204" pitchFamily="34" charset="0"/>
              </a:rPr>
              <a:t>ow to file a warranty claim</a:t>
            </a:r>
          </a:p>
          <a:p>
            <a:pPr marL="285750" indent="-285750">
              <a:lnSpc>
                <a:spcPct val="150000"/>
              </a:lnSpc>
              <a:spcBef>
                <a:spcPts val="600"/>
              </a:spcBef>
              <a:buClr>
                <a:schemeClr val="accent1"/>
              </a:buClr>
              <a:buFont typeface="Courier New" panose="02070309020205020404" pitchFamily="49" charset="0"/>
              <a:buChar char="o"/>
            </a:pPr>
            <a:r>
              <a:rPr lang="en-US" kern="100" dirty="0">
                <a:ea typeface="DengXian" panose="02010600030101010101" pitchFamily="2" charset="-122"/>
                <a:cs typeface="Arial" panose="020B0604020202020204" pitchFamily="34" charset="0"/>
              </a:rPr>
              <a:t>S</a:t>
            </a:r>
            <a:r>
              <a:rPr lang="en-US" sz="1800" kern="100" dirty="0">
                <a:ea typeface="DengXian" panose="02010600030101010101" pitchFamily="2" charset="-122"/>
                <a:cs typeface="Arial" panose="020B0604020202020204" pitchFamily="34" charset="0"/>
              </a:rPr>
              <a:t>teps to take if dissatisfied with the outcome of a claim</a:t>
            </a:r>
            <a:endParaRPr lang="en-US" dirty="0"/>
          </a:p>
        </p:txBody>
      </p:sp>
    </p:spTree>
    <p:extLst>
      <p:ext uri="{BB962C8B-B14F-4D97-AF65-F5344CB8AC3E}">
        <p14:creationId xmlns:p14="http://schemas.microsoft.com/office/powerpoint/2010/main" val="1820869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1B5F"/>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1E696BC-D6EA-9E24-4FFC-333DC0D31CAA}"/>
              </a:ext>
            </a:extLst>
          </p:cNvPr>
          <p:cNvSpPr>
            <a:spLocks noGrp="1"/>
          </p:cNvSpPr>
          <p:nvPr>
            <p:ph type="title"/>
          </p:nvPr>
        </p:nvSpPr>
        <p:spPr>
          <a:xfrm>
            <a:off x="146957" y="575524"/>
            <a:ext cx="12045043" cy="970450"/>
          </a:xfrm>
        </p:spPr>
        <p:txBody>
          <a:bodyPr/>
          <a:lstStyle/>
          <a:p>
            <a:r>
              <a:rPr lang="en-US" i="1" dirty="0">
                <a:solidFill>
                  <a:schemeClr val="bg2"/>
                </a:solidFill>
              </a:rPr>
              <a:t>What to know about computer, tablet and smartphone warranties</a:t>
            </a:r>
          </a:p>
        </p:txBody>
      </p:sp>
      <p:sp>
        <p:nvSpPr>
          <p:cNvPr id="11" name="TextBox 10">
            <a:extLst>
              <a:ext uri="{FF2B5EF4-FFF2-40B4-BE49-F238E27FC236}">
                <a16:creationId xmlns:a16="http://schemas.microsoft.com/office/drawing/2014/main" id="{3C47F0EF-CD22-EF70-1776-B85C07D4276B}"/>
              </a:ext>
            </a:extLst>
          </p:cNvPr>
          <p:cNvSpPr txBox="1"/>
          <p:nvPr/>
        </p:nvSpPr>
        <p:spPr>
          <a:xfrm>
            <a:off x="2552435" y="3480085"/>
            <a:ext cx="3270849" cy="1477328"/>
          </a:xfrm>
          <a:prstGeom prst="rect">
            <a:avLst/>
          </a:prstGeom>
          <a:noFill/>
        </p:spPr>
        <p:txBody>
          <a:bodyPr wrap="square" rtlCol="0">
            <a:spAutoFit/>
          </a:bodyPr>
          <a:lstStyle/>
          <a:p>
            <a:pPr algn="ctr">
              <a:lnSpc>
                <a:spcPct val="150000"/>
              </a:lnSpc>
            </a:pPr>
            <a:r>
              <a:rPr lang="en-US" sz="2400" dirty="0"/>
              <a:t>Tip sheet based on the full-length guide</a:t>
            </a:r>
          </a:p>
          <a:p>
            <a:endParaRPr lang="en-US" dirty="0"/>
          </a:p>
        </p:txBody>
      </p:sp>
      <p:pic>
        <p:nvPicPr>
          <p:cNvPr id="5" name="Content Placeholder 4">
            <a:extLst>
              <a:ext uri="{FF2B5EF4-FFF2-40B4-BE49-F238E27FC236}">
                <a16:creationId xmlns:a16="http://schemas.microsoft.com/office/drawing/2014/main" id="{23D9F2E0-BED3-B5D0-F1B9-7917C3752731}"/>
              </a:ext>
            </a:extLst>
          </p:cNvPr>
          <p:cNvPicPr>
            <a:picLocks noGrp="1" noChangeAspect="1"/>
          </p:cNvPicPr>
          <p:nvPr>
            <p:ph idx="1"/>
          </p:nvPr>
        </p:nvPicPr>
        <p:blipFill>
          <a:blip r:embed="rId3"/>
          <a:stretch>
            <a:fillRect/>
          </a:stretch>
        </p:blipFill>
        <p:spPr>
          <a:xfrm>
            <a:off x="8222703" y="1985545"/>
            <a:ext cx="3667914" cy="4735967"/>
          </a:xfrm>
        </p:spPr>
      </p:pic>
    </p:spTree>
    <p:extLst>
      <p:ext uri="{BB962C8B-B14F-4D97-AF65-F5344CB8AC3E}">
        <p14:creationId xmlns:p14="http://schemas.microsoft.com/office/powerpoint/2010/main" val="2886851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1B5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94CB9-695E-9DDB-27F9-B7541F14E2A4}"/>
              </a:ext>
            </a:extLst>
          </p:cNvPr>
          <p:cNvSpPr>
            <a:spLocks noGrp="1"/>
          </p:cNvSpPr>
          <p:nvPr>
            <p:ph type="title"/>
          </p:nvPr>
        </p:nvSpPr>
        <p:spPr>
          <a:xfrm>
            <a:off x="146957" y="559482"/>
            <a:ext cx="12045043" cy="970450"/>
          </a:xfrm>
        </p:spPr>
        <p:txBody>
          <a:bodyPr/>
          <a:lstStyle/>
          <a:p>
            <a:r>
              <a:rPr lang="en-US" i="1" dirty="0">
                <a:solidFill>
                  <a:schemeClr val="bg2"/>
                </a:solidFill>
              </a:rPr>
              <a:t>Computer, tablet and smartphone warranties: What you need to know (video)</a:t>
            </a:r>
          </a:p>
        </p:txBody>
      </p:sp>
      <p:pic>
        <p:nvPicPr>
          <p:cNvPr id="7" name="Content Placeholder 6">
            <a:extLst>
              <a:ext uri="{FF2B5EF4-FFF2-40B4-BE49-F238E27FC236}">
                <a16:creationId xmlns:a16="http://schemas.microsoft.com/office/drawing/2014/main" id="{897ECD32-07F6-5628-A0F9-222FC968BE23}"/>
              </a:ext>
            </a:extLst>
          </p:cNvPr>
          <p:cNvPicPr>
            <a:picLocks noGrp="1" noChangeAspect="1"/>
          </p:cNvPicPr>
          <p:nvPr>
            <p:ph idx="1"/>
          </p:nvPr>
        </p:nvPicPr>
        <p:blipFill>
          <a:blip r:embed="rId3"/>
          <a:stretch>
            <a:fillRect/>
          </a:stretch>
        </p:blipFill>
        <p:spPr>
          <a:xfrm>
            <a:off x="5108804" y="2446210"/>
            <a:ext cx="6848548" cy="3852308"/>
          </a:xfrm>
        </p:spPr>
      </p:pic>
      <p:sp>
        <p:nvSpPr>
          <p:cNvPr id="9" name="TextBox 8">
            <a:extLst>
              <a:ext uri="{FF2B5EF4-FFF2-40B4-BE49-F238E27FC236}">
                <a16:creationId xmlns:a16="http://schemas.microsoft.com/office/drawing/2014/main" id="{415A15D0-3B21-FF16-D600-7253CE206DA3}"/>
              </a:ext>
            </a:extLst>
          </p:cNvPr>
          <p:cNvSpPr txBox="1"/>
          <p:nvPr/>
        </p:nvSpPr>
        <p:spPr>
          <a:xfrm>
            <a:off x="234648" y="2525704"/>
            <a:ext cx="4391139" cy="3693319"/>
          </a:xfrm>
          <a:prstGeom prst="rect">
            <a:avLst/>
          </a:prstGeom>
          <a:noFill/>
        </p:spPr>
        <p:txBody>
          <a:bodyPr wrap="square" rtlCol="0">
            <a:spAutoFit/>
          </a:bodyPr>
          <a:lstStyle/>
          <a:p>
            <a:pPr algn="ctr">
              <a:lnSpc>
                <a:spcPct val="150000"/>
              </a:lnSpc>
            </a:pPr>
            <a:r>
              <a:rPr lang="en-US" sz="2400" dirty="0"/>
              <a:t>Video based on the full-length guide, available for viewing on Consumer Action’s YouTube channel, in English, Spanish, Chinese, Vietnamese and Korean</a:t>
            </a:r>
          </a:p>
          <a:p>
            <a:endParaRPr lang="en-US" dirty="0"/>
          </a:p>
        </p:txBody>
      </p:sp>
    </p:spTree>
    <p:extLst>
      <p:ext uri="{BB962C8B-B14F-4D97-AF65-F5344CB8AC3E}">
        <p14:creationId xmlns:p14="http://schemas.microsoft.com/office/powerpoint/2010/main" val="4233275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1B5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94CB9-695E-9DDB-27F9-B7541F14E2A4}"/>
              </a:ext>
            </a:extLst>
          </p:cNvPr>
          <p:cNvSpPr>
            <a:spLocks noGrp="1"/>
          </p:cNvSpPr>
          <p:nvPr>
            <p:ph type="title"/>
          </p:nvPr>
        </p:nvSpPr>
        <p:spPr>
          <a:xfrm>
            <a:off x="234648" y="250199"/>
            <a:ext cx="12045043" cy="1373862"/>
          </a:xfrm>
        </p:spPr>
        <p:txBody>
          <a:bodyPr/>
          <a:lstStyle/>
          <a:p>
            <a:r>
              <a:rPr lang="en-US" sz="3800" i="1" dirty="0">
                <a:solidFill>
                  <a:schemeClr val="bg2"/>
                </a:solidFill>
              </a:rPr>
              <a:t>Stay Connected: Helping consumers understand smartphone/computer warranty rights (webinar)</a:t>
            </a:r>
          </a:p>
        </p:txBody>
      </p:sp>
      <p:sp>
        <p:nvSpPr>
          <p:cNvPr id="9" name="TextBox 8">
            <a:extLst>
              <a:ext uri="{FF2B5EF4-FFF2-40B4-BE49-F238E27FC236}">
                <a16:creationId xmlns:a16="http://schemas.microsoft.com/office/drawing/2014/main" id="{415A15D0-3B21-FF16-D600-7253CE206DA3}"/>
              </a:ext>
            </a:extLst>
          </p:cNvPr>
          <p:cNvSpPr txBox="1"/>
          <p:nvPr/>
        </p:nvSpPr>
        <p:spPr>
          <a:xfrm>
            <a:off x="2344271" y="6280437"/>
            <a:ext cx="7503458" cy="369332"/>
          </a:xfrm>
          <a:prstGeom prst="rect">
            <a:avLst/>
          </a:prstGeom>
          <a:noFill/>
        </p:spPr>
        <p:txBody>
          <a:bodyPr wrap="square" rtlCol="0">
            <a:spAutoFit/>
          </a:bodyPr>
          <a:lstStyle/>
          <a:p>
            <a:pPr algn="ctr"/>
            <a:r>
              <a:rPr lang="en-US" dirty="0">
                <a:solidFill>
                  <a:srgbClr val="92D050"/>
                </a:solidFill>
                <a:hlinkClick r:id="rId3">
                  <a:extLst>
                    <a:ext uri="{A12FA001-AC4F-418D-AE19-62706E023703}">
                      <ahyp:hlinkClr xmlns:ahyp="http://schemas.microsoft.com/office/drawing/2018/hyperlinkcolor" val="tx"/>
                    </a:ext>
                  </a:extLst>
                </a:hlinkClick>
              </a:rPr>
              <a:t>https://www.youtube.com/watch?v=qLpnhA2xOfg</a:t>
            </a:r>
            <a:r>
              <a:rPr lang="en-US" dirty="0">
                <a:solidFill>
                  <a:srgbClr val="92D050"/>
                </a:solidFill>
              </a:rPr>
              <a:t> </a:t>
            </a:r>
          </a:p>
        </p:txBody>
      </p:sp>
      <p:pic>
        <p:nvPicPr>
          <p:cNvPr id="6" name="Content Placeholder 5">
            <a:extLst>
              <a:ext uri="{FF2B5EF4-FFF2-40B4-BE49-F238E27FC236}">
                <a16:creationId xmlns:a16="http://schemas.microsoft.com/office/drawing/2014/main" id="{A66DD6D4-7A60-BB06-56BE-06E94B10078F}"/>
              </a:ext>
            </a:extLst>
          </p:cNvPr>
          <p:cNvPicPr>
            <a:picLocks noGrp="1" noChangeAspect="1"/>
          </p:cNvPicPr>
          <p:nvPr>
            <p:ph idx="1"/>
          </p:nvPr>
        </p:nvPicPr>
        <p:blipFill>
          <a:blip r:embed="rId4"/>
          <a:stretch>
            <a:fillRect/>
          </a:stretch>
        </p:blipFill>
        <p:spPr>
          <a:xfrm>
            <a:off x="2603707" y="2185924"/>
            <a:ext cx="6984585" cy="3928829"/>
          </a:xfrm>
        </p:spPr>
      </p:pic>
    </p:spTree>
    <p:extLst>
      <p:ext uri="{BB962C8B-B14F-4D97-AF65-F5344CB8AC3E}">
        <p14:creationId xmlns:p14="http://schemas.microsoft.com/office/powerpoint/2010/main" val="224676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1B5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06C57-CE92-5166-DDDC-44D86F245381}"/>
              </a:ext>
            </a:extLst>
          </p:cNvPr>
          <p:cNvSpPr>
            <a:spLocks noGrp="1"/>
          </p:cNvSpPr>
          <p:nvPr>
            <p:ph type="title"/>
          </p:nvPr>
        </p:nvSpPr>
        <p:spPr>
          <a:xfrm>
            <a:off x="178238" y="480438"/>
            <a:ext cx="10571998" cy="970450"/>
          </a:xfrm>
        </p:spPr>
        <p:txBody>
          <a:bodyPr/>
          <a:lstStyle/>
          <a:p>
            <a:r>
              <a:rPr lang="en-US" sz="5400" dirty="0">
                <a:solidFill>
                  <a:schemeClr val="bg2"/>
                </a:solidFill>
              </a:rPr>
              <a:t>Website research							</a:t>
            </a:r>
          </a:p>
        </p:txBody>
      </p:sp>
      <p:sp>
        <p:nvSpPr>
          <p:cNvPr id="3" name="Content Placeholder 2">
            <a:extLst>
              <a:ext uri="{FF2B5EF4-FFF2-40B4-BE49-F238E27FC236}">
                <a16:creationId xmlns:a16="http://schemas.microsoft.com/office/drawing/2014/main" id="{FE1476AB-05AC-6F5F-8FEC-A620AB800778}"/>
              </a:ext>
            </a:extLst>
          </p:cNvPr>
          <p:cNvSpPr>
            <a:spLocks noGrp="1"/>
          </p:cNvSpPr>
          <p:nvPr>
            <p:ph idx="1"/>
          </p:nvPr>
        </p:nvSpPr>
        <p:spPr/>
        <p:txBody>
          <a:bodyPr/>
          <a:lstStyle/>
          <a:p>
            <a:pPr marL="0" indent="0">
              <a:lnSpc>
                <a:spcPct val="150000"/>
              </a:lnSpc>
              <a:spcBef>
                <a:spcPts val="0"/>
              </a:spcBef>
              <a:spcAft>
                <a:spcPts val="0"/>
              </a:spcAft>
              <a:buNone/>
            </a:pPr>
            <a:r>
              <a:rPr lang="en-US" dirty="0"/>
              <a:t>During August 2023, Consumer Action staffers visited </a:t>
            </a:r>
            <a:r>
              <a:rPr lang="en-US" sz="1800" dirty="0">
                <a:effectLst/>
                <a:ea typeface="DengXian" panose="02010600030101010101" pitchFamily="2" charset="-122"/>
              </a:rPr>
              <a:t>15 company websites</a:t>
            </a:r>
            <a:r>
              <a:rPr lang="en-US" dirty="0">
                <a:ea typeface="DengXian" panose="02010600030101010101" pitchFamily="2" charset="-122"/>
              </a:rPr>
              <a:t>—</a:t>
            </a:r>
            <a:r>
              <a:rPr lang="en-US" sz="1800" dirty="0">
                <a:effectLst/>
                <a:ea typeface="DengXian" panose="02010600030101010101" pitchFamily="2" charset="-122"/>
              </a:rPr>
              <a:t>four smartphone manufacturers (Apple, Samsung, Motorola, Google), four computer manufacturers (Dell, HP, Lenovo, Microsoft), three wireless service providers (Verizon, AT&amp;T, T-Mobile), and four retailers (Amazon, Best Buy, Walmart, Target)—to determine how easy it is for consumers to find the warranty information for their devices on manufacturer, retailer and wireless service provider websites. </a:t>
            </a:r>
            <a:endParaRPr lang="en-US" dirty="0"/>
          </a:p>
        </p:txBody>
      </p:sp>
    </p:spTree>
    <p:extLst>
      <p:ext uri="{BB962C8B-B14F-4D97-AF65-F5344CB8AC3E}">
        <p14:creationId xmlns:p14="http://schemas.microsoft.com/office/powerpoint/2010/main" val="25880853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Custom 18">
      <a:dk1>
        <a:srgbClr val="000000"/>
      </a:dk1>
      <a:lt1>
        <a:srgbClr val="FFFFFF"/>
      </a:lt1>
      <a:dk2>
        <a:srgbClr val="212121"/>
      </a:dk2>
      <a:lt2>
        <a:srgbClr val="636363"/>
      </a:lt2>
      <a:accent1>
        <a:srgbClr val="FFA200"/>
      </a:accent1>
      <a:accent2>
        <a:srgbClr val="E38323"/>
      </a:accent2>
      <a:accent3>
        <a:srgbClr val="DC5D3D"/>
      </a:accent3>
      <a:accent4>
        <a:srgbClr val="A967CB"/>
      </a:accent4>
      <a:accent5>
        <a:srgbClr val="5EA5DD"/>
      </a:accent5>
      <a:accent6>
        <a:srgbClr val="44BEA9"/>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98D1675B-7325-48AD-994B-0DEF3379A9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16873</TotalTime>
  <Words>3189</Words>
  <Application>Microsoft Macintosh PowerPoint</Application>
  <PresentationFormat>Widescreen</PresentationFormat>
  <Paragraphs>183</Paragraphs>
  <Slides>27</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Century Gothic</vt:lpstr>
      <vt:lpstr>Courier New</vt:lpstr>
      <vt:lpstr>Symbol</vt:lpstr>
      <vt:lpstr>Wingdings 2</vt:lpstr>
      <vt:lpstr>Quotable</vt:lpstr>
      <vt:lpstr>Consumer Warranties:</vt:lpstr>
      <vt:lpstr>Consumer Action: Who we are</vt:lpstr>
      <vt:lpstr>Project summary</vt:lpstr>
      <vt:lpstr>Project background (2023-2024)</vt:lpstr>
      <vt:lpstr>Computer, tablet and smartphone warranties: Understanding and exercising your rights</vt:lpstr>
      <vt:lpstr>What to know about computer, tablet and smartphone warranties</vt:lpstr>
      <vt:lpstr>Computer, tablet and smartphone warranties: What you need to know (video)</vt:lpstr>
      <vt:lpstr>Stay Connected: Helping consumers understand smartphone/computer warranty rights (webinar)</vt:lpstr>
      <vt:lpstr>Website research       </vt:lpstr>
      <vt:lpstr>Key finding: Website navigation</vt:lpstr>
      <vt:lpstr>Recommendations      </vt:lpstr>
      <vt:lpstr>Consumer survey      </vt:lpstr>
      <vt:lpstr>Survey questions (1-7)</vt:lpstr>
      <vt:lpstr>Survey questions (8-16)</vt:lpstr>
      <vt:lpstr>Key finding: Consumer survey</vt:lpstr>
      <vt:lpstr>Recommendations</vt:lpstr>
      <vt:lpstr>Key finding: Consumer survey</vt:lpstr>
      <vt:lpstr>Recommendation</vt:lpstr>
      <vt:lpstr>Key finding: Consumer survey</vt:lpstr>
      <vt:lpstr>Recommendation</vt:lpstr>
      <vt:lpstr>Key finding: Consumer survey</vt:lpstr>
      <vt:lpstr>Recommendation</vt:lpstr>
      <vt:lpstr>Key finding: Consumer survey</vt:lpstr>
      <vt:lpstr>Recommendation</vt:lpstr>
      <vt:lpstr>Recommendations (summary)</vt:lpstr>
      <vt:lpstr>PowerPoint Presentation</vt:lpstr>
      <vt:lpstr>Contact Consumer Action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Steinisch</dc:creator>
  <cp:lastModifiedBy>Monica Steinisch</cp:lastModifiedBy>
  <cp:revision>135</cp:revision>
  <dcterms:created xsi:type="dcterms:W3CDTF">2024-09-10T21:43:02Z</dcterms:created>
  <dcterms:modified xsi:type="dcterms:W3CDTF">2024-10-30T21:58:44Z</dcterms:modified>
</cp:coreProperties>
</file>